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492" y="4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B00AE-E5B2-4A97-9B07-B274A2899BBB}" type="datetimeFigureOut">
              <a:rPr lang="en-US" smtClean="0"/>
              <a:t>3/19/2014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F17E4D-024C-479E-B399-07F3BF0D72DC}" type="slidenum">
              <a:rPr lang="en-US" smtClean="0"/>
              <a:t>‹#›</a:t>
            </a:fld>
            <a:endParaRPr lang="en-US"/>
          </a:p>
        </p:txBody>
      </p:sp>
    </p:spTree>
    <p:extLst>
      <p:ext uri="{BB962C8B-B14F-4D97-AF65-F5344CB8AC3E}">
        <p14:creationId xmlns:p14="http://schemas.microsoft.com/office/powerpoint/2010/main" val="111029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DE2BA507-096B-4393-B63B-B87B1CF38C8F}" type="datetime1">
              <a:rPr lang="en-US" smtClean="0"/>
              <a:t>3/19/2014</a:t>
            </a:fld>
            <a:endParaRPr lang="en-US"/>
          </a:p>
        </p:txBody>
      </p:sp>
      <p:sp>
        <p:nvSpPr>
          <p:cNvPr id="8" name="Slide Number Placeholder 7"/>
          <p:cNvSpPr>
            <a:spLocks noGrp="1"/>
          </p:cNvSpPr>
          <p:nvPr>
            <p:ph type="sldNum" sz="quarter" idx="11"/>
          </p:nvPr>
        </p:nvSpPr>
        <p:spPr/>
        <p:txBody>
          <a:bodyPr/>
          <a:lstStyle/>
          <a:p>
            <a:fld id="{A90A6431-347B-4ED4-BB32-4132A66AF953}"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FEEDA-DA35-4854-93FD-9C14C41C2308}"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40C5A-A1E2-40A5-9484-2D674FC1BAE2}"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AC37C16-1162-4C76-8DCA-11C6236C9DEE}"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24E36-9251-4A39-9CC7-8FDD65CAC274}" type="datetime1">
              <a:rPr lang="en-US" smtClean="0"/>
              <a:t>3/19/2014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A6431-347B-4ED4-BB32-4132A66AF953}"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78F5D71-A3D5-4195-8772-0B3C8257EA47}"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F34A9F0-2530-4041-B7B9-3F2EA7AD6C40}" type="datetime1">
              <a:rPr lang="en-US" smtClean="0"/>
              <a:t>3/19/2014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A6431-347B-4ED4-BB32-4132A66AF953}"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648751-029F-4DF3-8B12-79D97D32AEBD}" type="datetime1">
              <a:rPr lang="en-US" smtClean="0"/>
              <a:t>3/19/2014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D40719-253B-4952-82C4-BA5CB3263DEE}" type="datetime1">
              <a:rPr lang="en-US" smtClean="0"/>
              <a:t>3/19/2014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B102BD-C24D-493A-80FD-D7BF28DAE6E3}"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2D10-5350-47C9-A4AB-50C77788348C}" type="datetime1">
              <a:rPr lang="en-US" smtClean="0"/>
              <a:t>3/19/2014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A6431-347B-4ED4-BB32-4132A66AF9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0E8460DD-205B-48F7-B1D3-A7A17A8447B5}" type="datetime1">
              <a:rPr lang="en-US" smtClean="0"/>
              <a:t>3/19/2014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90A6431-347B-4ED4-BB32-4132A66AF953}"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026" name="Picture 2" descr="C:\Users\mhandler\Desktop\SealColor300pix.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1000"/>
                    </a14:imgEffect>
                    <a14:imgEffect>
                      <a14:brightnessContrast bright="25000" contrast="-2000"/>
                    </a14:imgEffect>
                  </a14:imgLayer>
                </a14:imgProps>
              </a:ext>
              <a:ext uri="{28A0092B-C50C-407E-A947-70E740481C1C}">
                <a14:useLocalDpi xmlns:a14="http://schemas.microsoft.com/office/drawing/2010/main" val="0"/>
              </a:ext>
            </a:extLst>
          </a:blip>
          <a:srcRect/>
          <a:stretch>
            <a:fillRect/>
          </a:stretch>
        </p:blipFill>
        <p:spPr bwMode="auto">
          <a:xfrm>
            <a:off x="3048000" y="2134360"/>
            <a:ext cx="2895600" cy="350367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838200" y="495299"/>
            <a:ext cx="7772400" cy="2209801"/>
          </a:xfrm>
        </p:spPr>
        <p:txBody>
          <a:bodyPr/>
          <a:lstStyle/>
          <a:p>
            <a:r>
              <a:rPr lang="en-US" sz="4400" b="1" dirty="0" smtClean="0">
                <a:solidFill>
                  <a:schemeClr val="tx1"/>
                </a:solidFill>
              </a:rPr>
              <a:t>FY 2014-2015 </a:t>
            </a:r>
            <a:br>
              <a:rPr lang="en-US" sz="4400" b="1" dirty="0" smtClean="0">
                <a:solidFill>
                  <a:schemeClr val="tx1"/>
                </a:solidFill>
              </a:rPr>
            </a:br>
            <a:r>
              <a:rPr lang="en-US" sz="4400" b="1" dirty="0" smtClean="0">
                <a:solidFill>
                  <a:schemeClr val="tx1"/>
                </a:solidFill>
              </a:rPr>
              <a:t>Budget Presentation to Board of Finance</a:t>
            </a:r>
            <a:endParaRPr lang="en-US" sz="4400" b="1" dirty="0">
              <a:solidFill>
                <a:schemeClr val="tx1"/>
              </a:solidFill>
            </a:endParaRPr>
          </a:p>
        </p:txBody>
      </p:sp>
      <p:sp>
        <p:nvSpPr>
          <p:cNvPr id="3" name="Subtitle 2"/>
          <p:cNvSpPr>
            <a:spLocks noGrp="1"/>
          </p:cNvSpPr>
          <p:nvPr>
            <p:ph type="subTitle" idx="1"/>
          </p:nvPr>
        </p:nvSpPr>
        <p:spPr>
          <a:xfrm>
            <a:off x="1371600" y="5749292"/>
            <a:ext cx="6400800" cy="727707"/>
          </a:xfrm>
        </p:spPr>
        <p:txBody>
          <a:bodyPr/>
          <a:lstStyle/>
          <a:p>
            <a:r>
              <a:rPr lang="en-US" b="1" dirty="0" smtClean="0"/>
              <a:t>March </a:t>
            </a:r>
            <a:r>
              <a:rPr lang="en-US" b="1" dirty="0" smtClean="0"/>
              <a:t>[19], </a:t>
            </a:r>
            <a:r>
              <a:rPr lang="en-US" b="1" dirty="0" smtClean="0"/>
              <a:t>2014</a:t>
            </a:r>
            <a:endParaRPr lang="en-US" b="1" dirty="0"/>
          </a:p>
        </p:txBody>
      </p:sp>
      <p:sp>
        <p:nvSpPr>
          <p:cNvPr id="4" name="Subtitle 2"/>
          <p:cNvSpPr txBox="1">
            <a:spLocks/>
          </p:cNvSpPr>
          <p:nvPr/>
        </p:nvSpPr>
        <p:spPr>
          <a:xfrm>
            <a:off x="1371600" y="3886200"/>
            <a:ext cx="6400800" cy="12192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r>
              <a:rPr lang="en-US" sz="3200" b="1" i="1" dirty="0" smtClean="0">
                <a:solidFill>
                  <a:schemeClr val="tx1"/>
                </a:solidFill>
                <a:latin typeface="+mn-lt"/>
              </a:rPr>
              <a:t>[</a:t>
            </a:r>
            <a:r>
              <a:rPr lang="en-US" sz="3200" b="1" i="1" dirty="0" smtClean="0">
                <a:solidFill>
                  <a:schemeClr val="tx1"/>
                </a:solidFill>
                <a:latin typeface="+mn-lt"/>
              </a:rPr>
              <a:t>Leisure Services/Beach Enforcement</a:t>
            </a:r>
            <a:r>
              <a:rPr lang="en-US" sz="3200" b="1" i="1" dirty="0" smtClean="0">
                <a:solidFill>
                  <a:schemeClr val="tx1"/>
                </a:solidFill>
                <a:latin typeface="+mn-lt"/>
              </a:rPr>
              <a:t>]</a:t>
            </a:r>
            <a:endParaRPr lang="en-US" sz="3200" b="1" i="1" dirty="0" smtClean="0">
              <a:solidFill>
                <a:schemeClr val="tx1"/>
              </a:solidFill>
              <a:latin typeface="+mn-lt"/>
            </a:endParaRPr>
          </a:p>
          <a:p>
            <a:r>
              <a:rPr lang="en-US" sz="3200" b="1" i="1" dirty="0" smtClean="0">
                <a:solidFill>
                  <a:schemeClr val="tx1"/>
                </a:solidFill>
                <a:latin typeface="+mn-lt"/>
              </a:rPr>
              <a:t>[</a:t>
            </a:r>
            <a:r>
              <a:rPr lang="en-US" sz="3200" b="1" i="1" dirty="0" smtClean="0">
                <a:solidFill>
                  <a:schemeClr val="tx1"/>
                </a:solidFill>
                <a:latin typeface="+mn-lt"/>
              </a:rPr>
              <a:t>Laurie Albano</a:t>
            </a:r>
            <a:r>
              <a:rPr lang="en-US" sz="3200" b="1" i="1" dirty="0" smtClean="0">
                <a:solidFill>
                  <a:schemeClr val="tx1"/>
                </a:solidFill>
                <a:latin typeface="+mn-lt"/>
              </a:rPr>
              <a:t>], [</a:t>
            </a:r>
            <a:r>
              <a:rPr lang="en-US" sz="3200" b="1" i="1" dirty="0" smtClean="0">
                <a:solidFill>
                  <a:schemeClr val="tx1"/>
                </a:solidFill>
                <a:latin typeface="+mn-lt"/>
              </a:rPr>
              <a:t>Superintendent of Recreation</a:t>
            </a:r>
            <a:r>
              <a:rPr lang="en-US" sz="3200" b="1" i="1" dirty="0" smtClean="0">
                <a:solidFill>
                  <a:schemeClr val="tx1"/>
                </a:solidFill>
                <a:latin typeface="+mn-lt"/>
              </a:rPr>
              <a:t>]</a:t>
            </a:r>
            <a:endParaRPr lang="en-US" sz="3200" b="1" i="1" dirty="0">
              <a:solidFill>
                <a:schemeClr val="tx1"/>
              </a:solidFill>
              <a:latin typeface="+mn-lt"/>
            </a:endParaRPr>
          </a:p>
        </p:txBody>
      </p:sp>
    </p:spTree>
    <p:extLst>
      <p:ext uri="{BB962C8B-B14F-4D97-AF65-F5344CB8AC3E}">
        <p14:creationId xmlns:p14="http://schemas.microsoft.com/office/powerpoint/2010/main" val="3716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Operating Budget Request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9421369"/>
              </p:ext>
            </p:extLst>
          </p:nvPr>
        </p:nvGraphicFramePr>
        <p:xfrm>
          <a:off x="457200" y="2514600"/>
          <a:ext cx="8229600" cy="2387600"/>
        </p:xfrm>
        <a:graphic>
          <a:graphicData uri="http://schemas.openxmlformats.org/drawingml/2006/table">
            <a:tbl>
              <a:tblPr firstRow="1" bandRow="1">
                <a:tableStyleId>{5940675A-B579-460E-94D1-54222C63F5DA}</a:tableStyleId>
              </a:tblPr>
              <a:tblGrid>
                <a:gridCol w="4114800"/>
                <a:gridCol w="4114800"/>
              </a:tblGrid>
              <a:tr h="370840">
                <a:tc>
                  <a:txBody>
                    <a:bodyPr/>
                    <a:lstStyle/>
                    <a:p>
                      <a:r>
                        <a:rPr lang="en-US" dirty="0" smtClean="0"/>
                        <a:t>Total Funding Request</a:t>
                      </a:r>
                      <a:r>
                        <a:rPr lang="en-US" baseline="0" dirty="0" smtClean="0"/>
                        <a:t> FY 14-15 (All Activities)</a:t>
                      </a:r>
                    </a:p>
                  </a:txBody>
                  <a:tcPr/>
                </a:tc>
                <a:tc>
                  <a:txBody>
                    <a:bodyPr/>
                    <a:lstStyle/>
                    <a:p>
                      <a:r>
                        <a:rPr lang="en-US" dirty="0" smtClean="0"/>
                        <a:t>$20,785</a:t>
                      </a:r>
                      <a:endParaRPr lang="en-US" dirty="0"/>
                    </a:p>
                  </a:txBody>
                  <a:tcPr/>
                </a:tc>
              </a:tr>
              <a:tr h="370840">
                <a:tc>
                  <a:txBody>
                    <a:bodyPr/>
                    <a:lstStyle/>
                    <a:p>
                      <a:r>
                        <a:rPr lang="en-US" dirty="0" smtClean="0"/>
                        <a:t>Change</a:t>
                      </a:r>
                      <a:r>
                        <a:rPr lang="en-US" baseline="0" dirty="0" smtClean="0"/>
                        <a:t> from FY 13-14 Adopted</a:t>
                      </a:r>
                      <a:endParaRPr lang="en-US" dirty="0"/>
                    </a:p>
                  </a:txBody>
                  <a:tcPr/>
                </a:tc>
                <a:tc>
                  <a:txBody>
                    <a:bodyPr/>
                    <a:lstStyle/>
                    <a:p>
                      <a:r>
                        <a:rPr lang="en-US" dirty="0" smtClean="0"/>
                        <a:t>+ $48.00</a:t>
                      </a:r>
                      <a:endParaRPr lang="en-US" dirty="0"/>
                    </a:p>
                  </a:txBody>
                  <a:tcPr/>
                </a:tc>
              </a:tr>
              <a:tr h="208280">
                <a:tc>
                  <a:txBody>
                    <a:bodyPr/>
                    <a:lstStyle/>
                    <a:p>
                      <a:endParaRPr lang="en-US" dirty="0"/>
                    </a:p>
                  </a:txBody>
                  <a:tcPr>
                    <a:solidFill>
                      <a:schemeClr val="accent3">
                        <a:lumMod val="40000"/>
                        <a:lumOff val="60000"/>
                      </a:schemeClr>
                    </a:solidFill>
                  </a:tcPr>
                </a:tc>
                <a:tc>
                  <a:txBody>
                    <a:bodyPr/>
                    <a:lstStyle/>
                    <a:p>
                      <a:endParaRPr lang="en-US" dirty="0"/>
                    </a:p>
                  </a:txBody>
                  <a:tcPr>
                    <a:solidFill>
                      <a:schemeClr val="accent3">
                        <a:lumMod val="40000"/>
                        <a:lumOff val="60000"/>
                      </a:schemeClr>
                    </a:solidFill>
                  </a:tcPr>
                </a:tc>
              </a:tr>
              <a:tr h="370840">
                <a:tc>
                  <a:txBody>
                    <a:bodyPr/>
                    <a:lstStyle/>
                    <a:p>
                      <a:r>
                        <a:rPr lang="en-US" dirty="0" smtClean="0"/>
                        <a:t>Human Capital/Personnel</a:t>
                      </a:r>
                      <a:r>
                        <a:rPr lang="en-US" baseline="0" dirty="0" smtClean="0"/>
                        <a:t> FY 14-15 (All Activities)</a:t>
                      </a:r>
                      <a:endParaRPr lang="en-US" dirty="0"/>
                    </a:p>
                  </a:txBody>
                  <a:tcPr/>
                </a:tc>
                <a:tc>
                  <a:txBody>
                    <a:bodyPr/>
                    <a:lstStyle/>
                    <a:p>
                      <a:r>
                        <a:rPr lang="en-US" dirty="0" smtClean="0"/>
                        <a:t>None</a:t>
                      </a:r>
                      <a:endParaRPr lang="en-US" dirty="0"/>
                    </a:p>
                  </a:txBody>
                  <a:tcPr/>
                </a:tc>
              </a:tr>
              <a:tr h="370840">
                <a:tc>
                  <a:txBody>
                    <a:bodyPr/>
                    <a:lstStyle/>
                    <a:p>
                      <a:r>
                        <a:rPr lang="en-US" dirty="0" smtClean="0"/>
                        <a:t>Change from FY 13-14</a:t>
                      </a:r>
                      <a:r>
                        <a:rPr lang="en-US" baseline="0" dirty="0" smtClean="0"/>
                        <a:t> Adopted</a:t>
                      </a:r>
                      <a:endParaRPr lang="en-US" dirty="0"/>
                    </a:p>
                  </a:txBody>
                  <a:tcPr/>
                </a:tc>
                <a:tc>
                  <a:txBody>
                    <a:bodyPr/>
                    <a:lstStyle/>
                    <a:p>
                      <a:r>
                        <a:rPr lang="en-US" dirty="0" smtClean="0"/>
                        <a:t>None</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2</a:t>
            </a:fld>
            <a:endParaRPr lang="en-US"/>
          </a:p>
        </p:txBody>
      </p:sp>
    </p:spTree>
    <p:extLst>
      <p:ext uri="{BB962C8B-B14F-4D97-AF65-F5344CB8AC3E}">
        <p14:creationId xmlns:p14="http://schemas.microsoft.com/office/powerpoint/2010/main" val="8338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Budget Request by Activity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338024"/>
              </p:ext>
            </p:extLst>
          </p:nvPr>
        </p:nvGraphicFramePr>
        <p:xfrm>
          <a:off x="152400" y="1752600"/>
          <a:ext cx="8839199" cy="4785360"/>
        </p:xfrm>
        <a:graphic>
          <a:graphicData uri="http://schemas.openxmlformats.org/drawingml/2006/table">
            <a:tbl>
              <a:tblPr firstRow="1" bandRow="1">
                <a:tableStyleId>{5940675A-B579-460E-94D1-54222C63F5DA}</a:tableStyleId>
              </a:tblPr>
              <a:tblGrid>
                <a:gridCol w="1274119"/>
                <a:gridCol w="1513016"/>
                <a:gridCol w="1784865"/>
                <a:gridCol w="1786021"/>
                <a:gridCol w="1240589"/>
                <a:gridCol w="1240589"/>
              </a:tblGrid>
              <a:tr h="868680">
                <a:tc>
                  <a:txBody>
                    <a:bodyPr/>
                    <a:lstStyle/>
                    <a:p>
                      <a:r>
                        <a:rPr lang="en-US" sz="1600" dirty="0" smtClean="0"/>
                        <a:t>Activity</a:t>
                      </a:r>
                      <a:r>
                        <a:rPr lang="en-US" sz="1600" baseline="0" dirty="0" smtClean="0"/>
                        <a:t> Name</a:t>
                      </a:r>
                      <a:endParaRPr lang="en-US" sz="1600" dirty="0"/>
                    </a:p>
                  </a:txBody>
                  <a:tcPr/>
                </a:tc>
                <a:tc>
                  <a:txBody>
                    <a:bodyPr/>
                    <a:lstStyle/>
                    <a:p>
                      <a:pPr algn="ctr"/>
                      <a:r>
                        <a:rPr lang="en-US" sz="1600" dirty="0" smtClean="0"/>
                        <a:t>Starting</a:t>
                      </a:r>
                      <a:r>
                        <a:rPr lang="en-US" sz="1600" baseline="0" dirty="0" smtClean="0"/>
                        <a:t> </a:t>
                      </a:r>
                      <a:r>
                        <a:rPr lang="en-US" sz="1600" dirty="0" smtClean="0"/>
                        <a:t>Page Number</a:t>
                      </a:r>
                      <a:endParaRPr lang="en-US" sz="1600" dirty="0"/>
                    </a:p>
                  </a:txBody>
                  <a:tcPr/>
                </a:tc>
                <a:tc>
                  <a:txBody>
                    <a:bodyPr/>
                    <a:lstStyle/>
                    <a:p>
                      <a:pPr algn="ctr"/>
                      <a:r>
                        <a:rPr lang="en-US" sz="1600" dirty="0" smtClean="0"/>
                        <a:t>FY 14-15 Mayor’s Request</a:t>
                      </a:r>
                      <a:endParaRPr lang="en-US" sz="1600" dirty="0"/>
                    </a:p>
                  </a:txBody>
                  <a:tcPr/>
                </a:tc>
                <a:tc>
                  <a:txBody>
                    <a:bodyPr/>
                    <a:lstStyle/>
                    <a:p>
                      <a:pPr algn="ctr"/>
                      <a:r>
                        <a:rPr lang="en-US" sz="1600" dirty="0" smtClean="0"/>
                        <a:t>FY 13-14 Adopted</a:t>
                      </a:r>
                      <a:endParaRPr lang="en-US" sz="1600" dirty="0"/>
                    </a:p>
                  </a:txBody>
                  <a:tcPr/>
                </a:tc>
                <a:tc>
                  <a:txBody>
                    <a:bodyPr/>
                    <a:lstStyle/>
                    <a:p>
                      <a:pPr algn="ctr"/>
                      <a:r>
                        <a:rPr lang="en-US" sz="1600" dirty="0" smtClean="0"/>
                        <a:t>$</a:t>
                      </a:r>
                      <a:r>
                        <a:rPr lang="en-US" sz="1600" baseline="0" dirty="0" smtClean="0"/>
                        <a:t> Change</a:t>
                      </a:r>
                      <a:endParaRPr lang="en-US" sz="1600" dirty="0"/>
                    </a:p>
                  </a:txBody>
                  <a:tcPr>
                    <a:solidFill>
                      <a:schemeClr val="accent3">
                        <a:lumMod val="40000"/>
                        <a:lumOff val="60000"/>
                      </a:schemeClr>
                    </a:solidFill>
                  </a:tcPr>
                </a:tc>
                <a:tc>
                  <a:txBody>
                    <a:bodyPr/>
                    <a:lstStyle/>
                    <a:p>
                      <a:pPr algn="ctr"/>
                      <a:r>
                        <a:rPr lang="en-US" sz="1600" dirty="0" smtClean="0"/>
                        <a:t>% Change</a:t>
                      </a:r>
                      <a:endParaRPr lang="en-US" sz="1600" dirty="0"/>
                    </a:p>
                  </a:txBody>
                  <a:tcPr>
                    <a:solidFill>
                      <a:schemeClr val="accent3">
                        <a:lumMod val="40000"/>
                        <a:lumOff val="60000"/>
                      </a:schemeClr>
                    </a:solidFill>
                  </a:tcPr>
                </a:tc>
              </a:tr>
              <a:tr h="370840">
                <a:tc>
                  <a:txBody>
                    <a:bodyPr/>
                    <a:lstStyle/>
                    <a:p>
                      <a:r>
                        <a:rPr lang="en-US" sz="1600" dirty="0" smtClean="0"/>
                        <a:t>Beach</a:t>
                      </a:r>
                      <a:r>
                        <a:rPr lang="en-US" sz="1600" baseline="0" dirty="0" smtClean="0"/>
                        <a:t> </a:t>
                      </a:r>
                      <a:r>
                        <a:rPr lang="en-US" sz="1600" baseline="0" dirty="0" err="1" smtClean="0"/>
                        <a:t>Enf</a:t>
                      </a:r>
                      <a:r>
                        <a:rPr lang="en-US" sz="1600" baseline="0" dirty="0" smtClean="0"/>
                        <a:t>/2536</a:t>
                      </a:r>
                      <a:endParaRPr lang="en-US" sz="1600" dirty="0"/>
                    </a:p>
                  </a:txBody>
                  <a:tcPr/>
                </a:tc>
                <a:tc>
                  <a:txBody>
                    <a:bodyPr/>
                    <a:lstStyle/>
                    <a:p>
                      <a:r>
                        <a:rPr lang="en-US" sz="1600" dirty="0" smtClean="0"/>
                        <a:t>203</a:t>
                      </a:r>
                      <a:endParaRPr lang="en-US" sz="1600" dirty="0"/>
                    </a:p>
                  </a:txBody>
                  <a:tcPr/>
                </a:tc>
                <a:tc>
                  <a:txBody>
                    <a:bodyPr/>
                    <a:lstStyle/>
                    <a:p>
                      <a:r>
                        <a:rPr lang="en-US" sz="1600" dirty="0" smtClean="0"/>
                        <a:t>20,785</a:t>
                      </a:r>
                      <a:endParaRPr lang="en-US" sz="1600" dirty="0"/>
                    </a:p>
                  </a:txBody>
                  <a:tcPr/>
                </a:tc>
                <a:tc>
                  <a:txBody>
                    <a:bodyPr/>
                    <a:lstStyle/>
                    <a:p>
                      <a:r>
                        <a:rPr lang="en-US" sz="1600" dirty="0" smtClean="0"/>
                        <a:t>20,737</a:t>
                      </a:r>
                      <a:endParaRPr lang="en-US" sz="1600" dirty="0"/>
                    </a:p>
                  </a:txBody>
                  <a:tcPr/>
                </a:tc>
                <a:tc>
                  <a:txBody>
                    <a:bodyPr/>
                    <a:lstStyle/>
                    <a:p>
                      <a:r>
                        <a:rPr lang="en-US" sz="1600" dirty="0" smtClean="0"/>
                        <a:t>$48</a:t>
                      </a:r>
                      <a:endParaRPr lang="en-US" sz="1600" dirty="0"/>
                    </a:p>
                  </a:txBody>
                  <a:tcPr>
                    <a:solidFill>
                      <a:schemeClr val="accent3">
                        <a:lumMod val="40000"/>
                        <a:lumOff val="60000"/>
                      </a:schemeClr>
                    </a:solidFill>
                  </a:tcPr>
                </a:tc>
                <a:tc>
                  <a:txBody>
                    <a:bodyPr/>
                    <a:lstStyle/>
                    <a:p>
                      <a:r>
                        <a:rPr lang="en-US" sz="1600" dirty="0" smtClean="0"/>
                        <a:t>.23%</a:t>
                      </a:r>
                      <a:endParaRPr lang="en-US" sz="1600" dirty="0" smtClean="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r h="370840">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solidFill>
                      <a:schemeClr val="accent3">
                        <a:lumMod val="40000"/>
                        <a:lumOff val="60000"/>
                      </a:schemeClr>
                    </a:solidFill>
                  </a:tcPr>
                </a:tc>
                <a:tc>
                  <a:txBody>
                    <a:bodyPr/>
                    <a:lstStyle/>
                    <a:p>
                      <a:endParaRPr lang="en-US" sz="1600" dirty="0"/>
                    </a:p>
                  </a:txBody>
                  <a:tcPr>
                    <a:solidFill>
                      <a:schemeClr val="accent3">
                        <a:lumMod val="40000"/>
                        <a:lumOff val="60000"/>
                      </a:schemeClr>
                    </a:solidFill>
                  </a:tcPr>
                </a:tc>
              </a:tr>
            </a:tbl>
          </a:graphicData>
        </a:graphic>
      </p:graphicFrame>
      <p:sp>
        <p:nvSpPr>
          <p:cNvPr id="3" name="Slide Number Placeholder 2"/>
          <p:cNvSpPr>
            <a:spLocks noGrp="1"/>
          </p:cNvSpPr>
          <p:nvPr>
            <p:ph type="sldNum" sz="quarter" idx="12"/>
          </p:nvPr>
        </p:nvSpPr>
        <p:spPr/>
        <p:txBody>
          <a:bodyPr/>
          <a:lstStyle/>
          <a:p>
            <a:fld id="{A90A6431-347B-4ED4-BB32-4132A66AF953}" type="slidenum">
              <a:rPr lang="en-US" smtClean="0"/>
              <a:t>3</a:t>
            </a:fld>
            <a:endParaRPr lang="en-US"/>
          </a:p>
        </p:txBody>
      </p:sp>
    </p:spTree>
    <p:extLst>
      <p:ext uri="{BB962C8B-B14F-4D97-AF65-F5344CB8AC3E}">
        <p14:creationId xmlns:p14="http://schemas.microsoft.com/office/powerpoint/2010/main" val="377693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Operational Highlights</a:t>
            </a:r>
            <a:endParaRPr lang="en-US" dirty="0"/>
          </a:p>
        </p:txBody>
      </p:sp>
      <p:sp>
        <p:nvSpPr>
          <p:cNvPr id="3" name="Content Placeholder 2"/>
          <p:cNvSpPr>
            <a:spLocks noGrp="1"/>
          </p:cNvSpPr>
          <p:nvPr>
            <p:ph idx="1"/>
          </p:nvPr>
        </p:nvSpPr>
        <p:spPr/>
        <p:txBody>
          <a:bodyPr/>
          <a:lstStyle/>
          <a:p>
            <a:r>
              <a:rPr lang="en-US" dirty="0"/>
              <a:t>Consists of six (6) Cove Island Tram Drivers</a:t>
            </a:r>
            <a:r>
              <a:rPr lang="en-US" dirty="0" smtClean="0"/>
              <a:t>.</a:t>
            </a:r>
          </a:p>
          <a:p>
            <a:r>
              <a:rPr lang="en-US" dirty="0"/>
              <a:t>o	Two (2) seasonal staff per day @ $10.00/hour for eight (8) hours, seven (7) days a week</a:t>
            </a:r>
          </a:p>
          <a:p>
            <a:r>
              <a:rPr lang="en-US" dirty="0"/>
              <a:t>o	Fifteen (15) weeks prime seasonal-Memorial Day through Labor </a:t>
            </a:r>
            <a:r>
              <a:rPr lang="en-US" dirty="0" smtClean="0"/>
              <a:t>Day</a:t>
            </a:r>
          </a:p>
          <a:p>
            <a:r>
              <a:rPr lang="en-US" dirty="0"/>
              <a:t>o	Two (2) seasonal staff @ $10.00/hour for eight (8) hours for fourteen (14) days (per Board of Representatives new extended beach season)</a:t>
            </a:r>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4</a:t>
            </a:fld>
            <a:endParaRPr lang="en-US"/>
          </a:p>
        </p:txBody>
      </p:sp>
      <p:sp>
        <p:nvSpPr>
          <p:cNvPr id="5" name="Rectangle 4"/>
          <p:cNvSpPr/>
          <p:nvPr/>
        </p:nvSpPr>
        <p:spPr>
          <a:xfrm>
            <a:off x="2286000" y="2828836"/>
            <a:ext cx="4572000" cy="369332"/>
          </a:xfrm>
          <a:prstGeom prst="rect">
            <a:avLst/>
          </a:prstGeom>
        </p:spPr>
        <p:txBody>
          <a:bodyPr>
            <a:spAutoFit/>
          </a:bodyPr>
          <a:lstStyle/>
          <a:p>
            <a:r>
              <a:rPr lang="en-US" dirty="0"/>
              <a:t>o	</a:t>
            </a:r>
          </a:p>
        </p:txBody>
      </p:sp>
    </p:spTree>
    <p:extLst>
      <p:ext uri="{BB962C8B-B14F-4D97-AF65-F5344CB8AC3E}">
        <p14:creationId xmlns:p14="http://schemas.microsoft.com/office/powerpoint/2010/main" val="2597920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Highlights</a:t>
            </a:r>
            <a:endParaRPr lang="en-US" dirty="0"/>
          </a:p>
        </p:txBody>
      </p:sp>
      <p:sp>
        <p:nvSpPr>
          <p:cNvPr id="3" name="Content Placeholder 2"/>
          <p:cNvSpPr>
            <a:spLocks noGrp="1"/>
          </p:cNvSpPr>
          <p:nvPr>
            <p:ph idx="1"/>
          </p:nvPr>
        </p:nvSpPr>
        <p:spPr/>
        <p:txBody>
          <a:bodyPr/>
          <a:lstStyle/>
          <a:p>
            <a:r>
              <a:rPr lang="en-US" b="1" dirty="0"/>
              <a:t>Account Title	Total $	% of Total Budget</a:t>
            </a:r>
            <a:r>
              <a:rPr lang="en-US" dirty="0"/>
              <a:t>	</a:t>
            </a:r>
          </a:p>
          <a:p>
            <a:r>
              <a:rPr lang="en-US" dirty="0"/>
              <a:t>Seasonal	</a:t>
            </a:r>
            <a:r>
              <a:rPr lang="en-US" dirty="0" smtClean="0"/>
              <a:t>        $</a:t>
            </a:r>
            <a:r>
              <a:rPr lang="en-US" dirty="0"/>
              <a:t>19,040	</a:t>
            </a:r>
            <a:r>
              <a:rPr lang="en-US" dirty="0" smtClean="0"/>
              <a:t>           92.0</a:t>
            </a:r>
            <a:r>
              <a:rPr lang="en-US" dirty="0"/>
              <a:t>%	</a:t>
            </a:r>
          </a:p>
          <a:p>
            <a:r>
              <a:rPr lang="en-US" dirty="0"/>
              <a:t>Social Security	$1,457	7.0%	</a:t>
            </a:r>
          </a:p>
          <a:p>
            <a:r>
              <a:rPr lang="en-US" dirty="0"/>
              <a:t>Uniforms	</a:t>
            </a:r>
            <a:r>
              <a:rPr lang="en-US" dirty="0" smtClean="0"/>
              <a:t>           $</a:t>
            </a:r>
            <a:r>
              <a:rPr lang="en-US" dirty="0"/>
              <a:t>240	</a:t>
            </a:r>
            <a:r>
              <a:rPr lang="en-US" dirty="0" smtClean="0"/>
              <a:t>             .</a:t>
            </a:r>
            <a:r>
              <a:rPr lang="en-US" dirty="0"/>
              <a:t>2%	</a:t>
            </a:r>
          </a:p>
          <a:p>
            <a:r>
              <a:rPr lang="en-US" dirty="0"/>
              <a:t>Insurance 	$48	</a:t>
            </a:r>
            <a:r>
              <a:rPr lang="en-US" dirty="0" smtClean="0"/>
              <a:t>             .</a:t>
            </a:r>
            <a:r>
              <a:rPr lang="en-US" dirty="0"/>
              <a:t>1%	</a:t>
            </a:r>
          </a:p>
          <a:p>
            <a:r>
              <a:rPr lang="en-US" dirty="0"/>
              <a:t>	</a:t>
            </a:r>
            <a:r>
              <a:rPr lang="en-US" dirty="0" smtClean="0"/>
              <a:t>TOTAL       $20,785</a:t>
            </a:r>
            <a:r>
              <a:rPr lang="en-US" dirty="0"/>
              <a:t>		</a:t>
            </a:r>
          </a:p>
          <a:p>
            <a:endParaRPr lang="en-US" dirty="0"/>
          </a:p>
          <a:p>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5</a:t>
            </a:fld>
            <a:endParaRPr lang="en-US"/>
          </a:p>
        </p:txBody>
      </p:sp>
    </p:spTree>
    <p:extLst>
      <p:ext uri="{BB962C8B-B14F-4D97-AF65-F5344CB8AC3E}">
        <p14:creationId xmlns:p14="http://schemas.microsoft.com/office/powerpoint/2010/main" val="187363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Management</a:t>
            </a:r>
            <a:endParaRPr lang="en-US" dirty="0"/>
          </a:p>
        </p:txBody>
      </p:sp>
      <p:sp>
        <p:nvSpPr>
          <p:cNvPr id="3" name="Content Placeholder 2"/>
          <p:cNvSpPr>
            <a:spLocks noGrp="1"/>
          </p:cNvSpPr>
          <p:nvPr>
            <p:ph idx="1"/>
          </p:nvPr>
        </p:nvSpPr>
        <p:spPr/>
        <p:txBody>
          <a:bodyPr/>
          <a:lstStyle/>
          <a:p>
            <a:r>
              <a:rPr lang="en-US" dirty="0"/>
              <a:t>•	The Tram service has been omitted in the past, but due to resident’s complaints and demand for this service it has been reinstated and expanded due to the new longer beach permit season.  Expansion now provides the tram on weekends in May/Sept, and seven days a week from Memorial Day thru Labor Day.</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6</a:t>
            </a:fld>
            <a:endParaRPr lang="en-US"/>
          </a:p>
        </p:txBody>
      </p:sp>
    </p:spTree>
    <p:extLst>
      <p:ext uri="{BB962C8B-B14F-4D97-AF65-F5344CB8AC3E}">
        <p14:creationId xmlns:p14="http://schemas.microsoft.com/office/powerpoint/2010/main" val="4015420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Requests for 2014-2015</a:t>
            </a:r>
            <a:endParaRPr lang="en-US" dirty="0"/>
          </a:p>
        </p:txBody>
      </p:sp>
      <p:sp>
        <p:nvSpPr>
          <p:cNvPr id="3" name="Content Placeholder 2"/>
          <p:cNvSpPr>
            <a:spLocks noGrp="1"/>
          </p:cNvSpPr>
          <p:nvPr>
            <p:ph idx="1"/>
          </p:nvPr>
        </p:nvSpPr>
        <p:spPr/>
        <p:txBody>
          <a:bodyPr/>
          <a:lstStyle/>
          <a:p>
            <a:r>
              <a:rPr lang="en-US" dirty="0"/>
              <a:t>This account has become </a:t>
            </a:r>
            <a:r>
              <a:rPr lang="en-US" dirty="0" smtClean="0"/>
              <a:t>a subsidized </a:t>
            </a:r>
            <a:r>
              <a:rPr lang="en-US" dirty="0"/>
              <a:t>service for Cove Island Beach patrons only.  There is no enforcement funding provided via this account.</a:t>
            </a:r>
            <a:endParaRPr lang="en-US" dirty="0"/>
          </a:p>
        </p:txBody>
      </p:sp>
      <p:sp>
        <p:nvSpPr>
          <p:cNvPr id="4" name="Slide Number Placeholder 3"/>
          <p:cNvSpPr>
            <a:spLocks noGrp="1"/>
          </p:cNvSpPr>
          <p:nvPr>
            <p:ph type="sldNum" sz="quarter" idx="12"/>
          </p:nvPr>
        </p:nvSpPr>
        <p:spPr/>
        <p:txBody>
          <a:bodyPr/>
          <a:lstStyle/>
          <a:p>
            <a:fld id="{A90A6431-347B-4ED4-BB32-4132A66AF953}" type="slidenum">
              <a:rPr lang="en-US" smtClean="0"/>
              <a:t>7</a:t>
            </a:fld>
            <a:endParaRPr lang="en-US"/>
          </a:p>
        </p:txBody>
      </p:sp>
    </p:spTree>
    <p:extLst>
      <p:ext uri="{BB962C8B-B14F-4D97-AF65-F5344CB8AC3E}">
        <p14:creationId xmlns:p14="http://schemas.microsoft.com/office/powerpoint/2010/main" val="2123962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119</TotalTime>
  <Words>147</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Executive</vt:lpstr>
      <vt:lpstr>FY 2014-2015  Budget Presentation to Board of Finance</vt:lpstr>
      <vt:lpstr>Summary of Operating Budget Request</vt:lpstr>
      <vt:lpstr>Operating Budget Request by Activity</vt:lpstr>
      <vt:lpstr>Operational Highlights</vt:lpstr>
      <vt:lpstr>Financial Highlights</vt:lpstr>
      <vt:lpstr>Cost Management</vt:lpstr>
      <vt:lpstr>Significant Requests for 2014-2015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2014-2015  Budget Presentation to Board of Finance</dc:title>
  <dc:creator>Lynda</dc:creator>
  <cp:lastModifiedBy>Administrator</cp:lastModifiedBy>
  <cp:revision>10</cp:revision>
  <dcterms:created xsi:type="dcterms:W3CDTF">2014-03-11T16:32:46Z</dcterms:created>
  <dcterms:modified xsi:type="dcterms:W3CDTF">2014-03-19T22:19:00Z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-2116976124</vt:i4>
  </property>
  <property fmtid="{D5CDD505-2E9C-101B-9397-08002B2CF9AE}" pid="3" name="_NewReviewCycle">
    <vt:lpwstr/>
  </property>
  <property fmtid="{D5CDD505-2E9C-101B-9397-08002B2CF9AE}" pid="4" name="_EmailSubject">
    <vt:lpwstr>Operations Budget </vt:lpwstr>
  </property>
  <property fmtid="{D5CDD505-2E9C-101B-9397-08002B2CF9AE}" pid="5" name="_AuthorEmail">
    <vt:lpwstr>JFahan@StamfordCT.gov</vt:lpwstr>
  </property>
  <property fmtid="{D5CDD505-2E9C-101B-9397-08002B2CF9AE}" pid="6" name="_AuthorEmailDisplayName">
    <vt:lpwstr>Fahan, Jacquie</vt:lpwstr>
  </property>
  <property fmtid="{D5CDD505-2E9C-101B-9397-08002B2CF9AE}" pid="7" name="_PreviousAdHocReviewCycleID">
    <vt:i4>267518599</vt:i4>
  </property>
</Properties>
</file>