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59" r:id="rId3"/>
    <p:sldId id="257" r:id="rId4"/>
    <p:sldId id="264" r:id="rId5"/>
    <p:sldId id="258"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07" d="100"/>
          <a:sy n="107" d="100"/>
        </p:scale>
        <p:origin x="-492" y="7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B00AE-E5B2-4A97-9B07-B274A2899BBB}" type="datetimeFigureOut">
              <a:rPr lang="en-US" smtClean="0"/>
              <a:t>3/18/2014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17E4D-024C-479E-B399-07F3BF0D72DC}" type="slidenum">
              <a:rPr lang="en-US" smtClean="0"/>
              <a:t>‹#›</a:t>
            </a:fld>
            <a:endParaRPr lang="en-US" dirty="0"/>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3/18/2014</a:t>
            </a:fld>
            <a:endParaRPr lang="en-US" dirty="0"/>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3/18/2014</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17, 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Building Department</a:t>
            </a:r>
          </a:p>
          <a:p>
            <a:r>
              <a:rPr lang="en-US" sz="3200" b="1" i="1" dirty="0" smtClean="0">
                <a:solidFill>
                  <a:schemeClr val="tx1"/>
                </a:solidFill>
                <a:latin typeface="+mn-lt"/>
              </a:rPr>
              <a:t>Robert DeMarco, Chief Building Official</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9258030"/>
              </p:ext>
            </p:extLst>
          </p:nvPr>
        </p:nvGraphicFramePr>
        <p:xfrm>
          <a:off x="457200" y="2514600"/>
          <a:ext cx="8229600" cy="238760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Activities)</a:t>
                      </a:r>
                    </a:p>
                  </a:txBody>
                  <a:tcPr/>
                </a:tc>
                <a:tc>
                  <a:txBody>
                    <a:bodyPr/>
                    <a:lstStyle/>
                    <a:p>
                      <a:r>
                        <a:rPr lang="en-US" sz="1800" dirty="0" smtClean="0"/>
                        <a:t>$1,546,733.</a:t>
                      </a:r>
                      <a:endParaRPr lang="en-US" sz="1800"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$294,506 or 23.5% increase</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r>
                        <a:rPr lang="en-US" dirty="0" smtClean="0"/>
                        <a:t>New Building Construction Inspector that replaced a Mechanical Inspector </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No </a:t>
                      </a:r>
                      <a:r>
                        <a:rPr lang="en-US" dirty="0" smtClean="0"/>
                        <a:t>Change</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dirty="0"/>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7994463"/>
              </p:ext>
            </p:extLst>
          </p:nvPr>
        </p:nvGraphicFramePr>
        <p:xfrm>
          <a:off x="152400" y="1600200"/>
          <a:ext cx="8839199" cy="4836160"/>
        </p:xfrm>
        <a:graphic>
          <a:graphicData uri="http://schemas.openxmlformats.org/drawingml/2006/table">
            <a:tbl>
              <a:tblPr firstRow="1" bandRow="1">
                <a:tableStyleId>{5940675A-B579-460E-94D1-54222C63F5DA}</a:tableStyleId>
              </a:tblPr>
              <a:tblGrid>
                <a:gridCol w="1274119"/>
                <a:gridCol w="1513016"/>
                <a:gridCol w="1784865"/>
                <a:gridCol w="1786021"/>
                <a:gridCol w="1240589"/>
                <a:gridCol w="1240589"/>
              </a:tblGrid>
              <a:tr h="60960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r>
                        <a:rPr lang="en-US" sz="1200" dirty="0" smtClean="0"/>
                        <a:t>Salaries</a:t>
                      </a:r>
                      <a:endParaRPr lang="en-US" sz="1200" dirty="0"/>
                    </a:p>
                  </a:txBody>
                  <a:tcPr/>
                </a:tc>
                <a:tc>
                  <a:txBody>
                    <a:bodyPr/>
                    <a:lstStyle/>
                    <a:p>
                      <a:r>
                        <a:rPr lang="en-US" sz="1200" dirty="0" smtClean="0"/>
                        <a:t>109</a:t>
                      </a:r>
                      <a:endParaRPr lang="en-US" sz="1200" dirty="0"/>
                    </a:p>
                  </a:txBody>
                  <a:tcPr/>
                </a:tc>
                <a:tc>
                  <a:txBody>
                    <a:bodyPr/>
                    <a:lstStyle/>
                    <a:p>
                      <a:r>
                        <a:rPr lang="en-US" sz="1200" dirty="0" smtClean="0"/>
                        <a:t>818,915</a:t>
                      </a:r>
                      <a:endParaRPr lang="en-US" sz="1200" dirty="0"/>
                    </a:p>
                  </a:txBody>
                  <a:tcPr/>
                </a:tc>
                <a:tc>
                  <a:txBody>
                    <a:bodyPr/>
                    <a:lstStyle/>
                    <a:p>
                      <a:r>
                        <a:rPr lang="en-US" sz="1200" dirty="0" smtClean="0"/>
                        <a:t>809,321</a:t>
                      </a:r>
                      <a:endParaRPr lang="en-US" sz="1200" dirty="0"/>
                    </a:p>
                  </a:txBody>
                  <a:tcPr/>
                </a:tc>
                <a:tc>
                  <a:txBody>
                    <a:bodyPr/>
                    <a:lstStyle/>
                    <a:p>
                      <a:r>
                        <a:rPr lang="en-US" sz="1200" dirty="0" smtClean="0"/>
                        <a:t>9,594</a:t>
                      </a:r>
                      <a:endParaRPr lang="en-US" sz="1200" dirty="0"/>
                    </a:p>
                  </a:txBody>
                  <a:tcPr>
                    <a:solidFill>
                      <a:schemeClr val="accent3">
                        <a:lumMod val="40000"/>
                        <a:lumOff val="60000"/>
                      </a:schemeClr>
                    </a:solidFill>
                  </a:tcPr>
                </a:tc>
                <a:tc>
                  <a:txBody>
                    <a:bodyPr/>
                    <a:lstStyle/>
                    <a:p>
                      <a:r>
                        <a:rPr lang="en-US" sz="1200" dirty="0" smtClean="0"/>
                        <a:t>1.8% Increase</a:t>
                      </a:r>
                      <a:endParaRPr lang="en-US" sz="1200" dirty="0" smtClean="0"/>
                    </a:p>
                  </a:txBody>
                  <a:tcPr>
                    <a:solidFill>
                      <a:schemeClr val="accent3">
                        <a:lumMod val="40000"/>
                        <a:lumOff val="60000"/>
                      </a:schemeClr>
                    </a:solidFill>
                  </a:tcPr>
                </a:tc>
              </a:tr>
              <a:tr h="370840">
                <a:tc>
                  <a:txBody>
                    <a:bodyPr/>
                    <a:lstStyle/>
                    <a:p>
                      <a:r>
                        <a:rPr lang="en-US" sz="1200" dirty="0" smtClean="0"/>
                        <a:t>Permanent Part-Time </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16,809</a:t>
                      </a:r>
                      <a:endParaRPr lang="en-US" sz="1200" dirty="0"/>
                    </a:p>
                  </a:txBody>
                  <a:tcPr/>
                </a:tc>
                <a:tc>
                  <a:txBody>
                    <a:bodyPr/>
                    <a:lstStyle/>
                    <a:p>
                      <a:r>
                        <a:rPr lang="en-US" sz="1200" dirty="0" smtClean="0"/>
                        <a:t>16,809</a:t>
                      </a:r>
                      <a:endParaRPr lang="en-US" sz="1200" dirty="0"/>
                    </a:p>
                  </a:txBody>
                  <a:tcPr/>
                </a:tc>
                <a:tc>
                  <a:txBody>
                    <a:bodyPr/>
                    <a:lstStyle/>
                    <a:p>
                      <a:r>
                        <a:rPr lang="en-US" sz="1200" dirty="0" smtClean="0"/>
                        <a:t>None</a:t>
                      </a:r>
                      <a:endParaRPr lang="en-US" sz="1200" dirty="0"/>
                    </a:p>
                  </a:txBody>
                  <a:tcPr>
                    <a:solidFill>
                      <a:schemeClr val="accent3">
                        <a:lumMod val="40000"/>
                        <a:lumOff val="60000"/>
                      </a:schemeClr>
                    </a:solidFill>
                  </a:tcPr>
                </a:tc>
                <a:tc>
                  <a:txBody>
                    <a:bodyPr/>
                    <a:lstStyle/>
                    <a:p>
                      <a:r>
                        <a:rPr lang="en-US" sz="1200" dirty="0" smtClean="0"/>
                        <a:t>None</a:t>
                      </a:r>
                      <a:endParaRPr lang="en-US" sz="1200" dirty="0"/>
                    </a:p>
                  </a:txBody>
                  <a:tcPr>
                    <a:solidFill>
                      <a:schemeClr val="accent3">
                        <a:lumMod val="40000"/>
                        <a:lumOff val="60000"/>
                      </a:schemeClr>
                    </a:solidFill>
                  </a:tcPr>
                </a:tc>
              </a:tr>
              <a:tr h="370840">
                <a:tc>
                  <a:txBody>
                    <a:bodyPr/>
                    <a:lstStyle/>
                    <a:p>
                      <a:r>
                        <a:rPr lang="en-US" sz="1200" dirty="0" smtClean="0"/>
                        <a:t>Seasonal</a:t>
                      </a:r>
                      <a:endParaRPr lang="en-US" sz="1200" dirty="0"/>
                    </a:p>
                  </a:txBody>
                  <a:tcPr/>
                </a:tc>
                <a:tc>
                  <a:txBody>
                    <a:bodyPr/>
                    <a:lstStyle/>
                    <a:p>
                      <a:r>
                        <a:rPr lang="en-US" sz="1200" dirty="0" smtClean="0"/>
                        <a:t>109</a:t>
                      </a:r>
                      <a:endParaRPr lang="en-US" sz="1200" dirty="0"/>
                    </a:p>
                  </a:txBody>
                  <a:tcPr/>
                </a:tc>
                <a:tc>
                  <a:txBody>
                    <a:bodyPr/>
                    <a:lstStyle/>
                    <a:p>
                      <a:r>
                        <a:rPr lang="en-US" sz="1200" dirty="0" smtClean="0"/>
                        <a:t>22,500</a:t>
                      </a:r>
                      <a:endParaRPr lang="en-US" sz="1200" dirty="0"/>
                    </a:p>
                  </a:txBody>
                  <a:tcPr/>
                </a:tc>
                <a:tc>
                  <a:txBody>
                    <a:bodyPr/>
                    <a:lstStyle/>
                    <a:p>
                      <a:r>
                        <a:rPr lang="en-US" sz="1200" dirty="0" smtClean="0"/>
                        <a:t>22,500</a:t>
                      </a:r>
                      <a:endParaRPr lang="en-US" sz="1200" dirty="0"/>
                    </a:p>
                  </a:txBody>
                  <a:tcPr/>
                </a:tc>
                <a:tc>
                  <a:txBody>
                    <a:bodyPr/>
                    <a:lstStyle/>
                    <a:p>
                      <a:r>
                        <a:rPr lang="en-US" sz="1200" dirty="0" smtClean="0"/>
                        <a:t>None</a:t>
                      </a:r>
                      <a:endParaRPr lang="en-US" sz="1200" dirty="0"/>
                    </a:p>
                  </a:txBody>
                  <a:tcPr>
                    <a:solidFill>
                      <a:schemeClr val="accent3">
                        <a:lumMod val="40000"/>
                        <a:lumOff val="60000"/>
                      </a:schemeClr>
                    </a:solidFill>
                  </a:tcPr>
                </a:tc>
                <a:tc>
                  <a:txBody>
                    <a:bodyPr/>
                    <a:lstStyle/>
                    <a:p>
                      <a:r>
                        <a:rPr lang="en-US" sz="1200" dirty="0" smtClean="0"/>
                        <a:t>None</a:t>
                      </a:r>
                      <a:endParaRPr lang="en-US" sz="1200" dirty="0"/>
                    </a:p>
                  </a:txBody>
                  <a:tcPr>
                    <a:solidFill>
                      <a:schemeClr val="accent3">
                        <a:lumMod val="40000"/>
                        <a:lumOff val="60000"/>
                      </a:schemeClr>
                    </a:solidFill>
                  </a:tcPr>
                </a:tc>
              </a:tr>
              <a:tr h="370840">
                <a:tc>
                  <a:txBody>
                    <a:bodyPr/>
                    <a:lstStyle/>
                    <a:p>
                      <a:r>
                        <a:rPr lang="en-US" sz="1200" b="0" dirty="0" smtClean="0">
                          <a:solidFill>
                            <a:schemeClr val="tx1"/>
                          </a:solidFill>
                        </a:rPr>
                        <a:t>Overtime</a:t>
                      </a:r>
                      <a:endParaRPr lang="en-US" sz="1200" b="0" dirty="0">
                        <a:solidFill>
                          <a:schemeClr val="tx1"/>
                        </a:solidFill>
                      </a:endParaRPr>
                    </a:p>
                  </a:txBody>
                  <a:tcPr/>
                </a:tc>
                <a:tc>
                  <a:txBody>
                    <a:bodyPr/>
                    <a:lstStyle/>
                    <a:p>
                      <a:r>
                        <a:rPr lang="en-US" sz="1200" dirty="0" smtClean="0"/>
                        <a:t>109</a:t>
                      </a:r>
                      <a:endParaRPr lang="en-US" sz="1200" dirty="0"/>
                    </a:p>
                  </a:txBody>
                  <a:tcPr/>
                </a:tc>
                <a:tc>
                  <a:txBody>
                    <a:bodyPr/>
                    <a:lstStyle/>
                    <a:p>
                      <a:r>
                        <a:rPr lang="en-US" sz="1200" dirty="0" smtClean="0"/>
                        <a:t>6,000</a:t>
                      </a:r>
                      <a:endParaRPr lang="en-US" sz="1200" dirty="0"/>
                    </a:p>
                  </a:txBody>
                  <a:tcPr/>
                </a:tc>
                <a:tc>
                  <a:txBody>
                    <a:bodyPr/>
                    <a:lstStyle/>
                    <a:p>
                      <a:r>
                        <a:rPr lang="en-US" sz="1200" dirty="0" smtClean="0"/>
                        <a:t>6,000</a:t>
                      </a:r>
                      <a:endParaRPr lang="en-US" sz="1200" dirty="0"/>
                    </a:p>
                  </a:txBody>
                  <a:tcPr/>
                </a:tc>
                <a:tc>
                  <a:txBody>
                    <a:bodyPr/>
                    <a:lstStyle/>
                    <a:p>
                      <a:r>
                        <a:rPr lang="en-US" sz="1200" dirty="0" smtClean="0"/>
                        <a:t>None</a:t>
                      </a:r>
                      <a:endParaRPr lang="en-US" sz="1200" dirty="0"/>
                    </a:p>
                  </a:txBody>
                  <a:tcPr>
                    <a:solidFill>
                      <a:schemeClr val="accent3">
                        <a:lumMod val="40000"/>
                        <a:lumOff val="60000"/>
                      </a:schemeClr>
                    </a:solidFill>
                  </a:tcPr>
                </a:tc>
                <a:tc>
                  <a:txBody>
                    <a:bodyPr/>
                    <a:lstStyle/>
                    <a:p>
                      <a:r>
                        <a:rPr lang="en-US" sz="1200" dirty="0" smtClean="0"/>
                        <a:t>None</a:t>
                      </a:r>
                      <a:endParaRPr lang="en-US" sz="1200" dirty="0"/>
                    </a:p>
                  </a:txBody>
                  <a:tcPr>
                    <a:solidFill>
                      <a:schemeClr val="accent3">
                        <a:lumMod val="40000"/>
                        <a:lumOff val="60000"/>
                      </a:schemeClr>
                    </a:solidFill>
                  </a:tcPr>
                </a:tc>
              </a:tr>
              <a:tr h="370840">
                <a:tc>
                  <a:txBody>
                    <a:bodyPr/>
                    <a:lstStyle/>
                    <a:p>
                      <a:r>
                        <a:rPr lang="en-US" sz="1200" dirty="0" smtClean="0"/>
                        <a:t>Active –Medical &amp; Life</a:t>
                      </a:r>
                      <a:endParaRPr lang="en-US" sz="1200" dirty="0"/>
                    </a:p>
                  </a:txBody>
                  <a:tcPr/>
                </a:tc>
                <a:tc>
                  <a:txBody>
                    <a:bodyPr/>
                    <a:lstStyle/>
                    <a:p>
                      <a:r>
                        <a:rPr lang="en-US" sz="1200" dirty="0" smtClean="0"/>
                        <a:t>109</a:t>
                      </a:r>
                      <a:endParaRPr lang="en-US" sz="1200" dirty="0"/>
                    </a:p>
                  </a:txBody>
                  <a:tcPr/>
                </a:tc>
                <a:tc>
                  <a:txBody>
                    <a:bodyPr/>
                    <a:lstStyle/>
                    <a:p>
                      <a:r>
                        <a:rPr lang="en-US" sz="1200" dirty="0" smtClean="0"/>
                        <a:t>234,990</a:t>
                      </a:r>
                      <a:endParaRPr lang="en-US" sz="1200" dirty="0"/>
                    </a:p>
                  </a:txBody>
                  <a:tcPr/>
                </a:tc>
                <a:tc>
                  <a:txBody>
                    <a:bodyPr/>
                    <a:lstStyle/>
                    <a:p>
                      <a:r>
                        <a:rPr lang="en-US" sz="1200" dirty="0" smtClean="0"/>
                        <a:t>183,700</a:t>
                      </a:r>
                      <a:endParaRPr lang="en-US" sz="1200" dirty="0"/>
                    </a:p>
                  </a:txBody>
                  <a:tcPr/>
                </a:tc>
                <a:tc>
                  <a:txBody>
                    <a:bodyPr/>
                    <a:lstStyle/>
                    <a:p>
                      <a:r>
                        <a:rPr lang="en-US" sz="1200" dirty="0" smtClean="0"/>
                        <a:t>51,290</a:t>
                      </a:r>
                      <a:endParaRPr lang="en-US" sz="1200" dirty="0"/>
                    </a:p>
                  </a:txBody>
                  <a:tcPr>
                    <a:solidFill>
                      <a:schemeClr val="accent3">
                        <a:lumMod val="40000"/>
                        <a:lumOff val="60000"/>
                      </a:schemeClr>
                    </a:solidFill>
                  </a:tcPr>
                </a:tc>
                <a:tc>
                  <a:txBody>
                    <a:bodyPr/>
                    <a:lstStyle/>
                    <a:p>
                      <a:r>
                        <a:rPr lang="en-US" sz="1200" dirty="0" smtClean="0"/>
                        <a:t>30% Increase</a:t>
                      </a:r>
                      <a:endParaRPr lang="en-US" sz="1200" dirty="0"/>
                    </a:p>
                  </a:txBody>
                  <a:tcPr>
                    <a:solidFill>
                      <a:schemeClr val="accent3">
                        <a:lumMod val="40000"/>
                        <a:lumOff val="60000"/>
                      </a:schemeClr>
                    </a:solidFill>
                  </a:tcPr>
                </a:tc>
              </a:tr>
              <a:tr h="370840">
                <a:tc>
                  <a:txBody>
                    <a:bodyPr/>
                    <a:lstStyle/>
                    <a:p>
                      <a:r>
                        <a:rPr lang="en-US" sz="1200" dirty="0" smtClean="0"/>
                        <a:t>Retiree –Medical &amp; Life</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105,158</a:t>
                      </a:r>
                      <a:endParaRPr lang="en-US" sz="1200" dirty="0"/>
                    </a:p>
                  </a:txBody>
                  <a:tcPr/>
                </a:tc>
                <a:tc>
                  <a:txBody>
                    <a:bodyPr/>
                    <a:lstStyle/>
                    <a:p>
                      <a:r>
                        <a:rPr lang="en-US" sz="1200" dirty="0" smtClean="0"/>
                        <a:t>97,969</a:t>
                      </a:r>
                      <a:endParaRPr lang="en-US" sz="1200" dirty="0"/>
                    </a:p>
                  </a:txBody>
                  <a:tcPr/>
                </a:tc>
                <a:tc>
                  <a:txBody>
                    <a:bodyPr/>
                    <a:lstStyle/>
                    <a:p>
                      <a:r>
                        <a:rPr lang="en-US" sz="1200" dirty="0" smtClean="0"/>
                        <a:t>7,189</a:t>
                      </a:r>
                      <a:endParaRPr lang="en-US" sz="1200" dirty="0"/>
                    </a:p>
                  </a:txBody>
                  <a:tcPr>
                    <a:solidFill>
                      <a:schemeClr val="accent3">
                        <a:lumMod val="40000"/>
                        <a:lumOff val="60000"/>
                      </a:schemeClr>
                    </a:solidFill>
                  </a:tcPr>
                </a:tc>
                <a:tc>
                  <a:txBody>
                    <a:bodyPr/>
                    <a:lstStyle/>
                    <a:p>
                      <a:r>
                        <a:rPr lang="en-US" sz="1200" dirty="0" smtClean="0"/>
                        <a:t>7.3% Increase</a:t>
                      </a:r>
                      <a:endParaRPr lang="en-US" sz="1200" dirty="0"/>
                    </a:p>
                  </a:txBody>
                  <a:tcPr>
                    <a:solidFill>
                      <a:schemeClr val="accent3">
                        <a:lumMod val="40000"/>
                        <a:lumOff val="60000"/>
                      </a:schemeClr>
                    </a:solidFill>
                  </a:tcPr>
                </a:tc>
              </a:tr>
              <a:tr h="370840">
                <a:tc>
                  <a:txBody>
                    <a:bodyPr/>
                    <a:lstStyle/>
                    <a:p>
                      <a:r>
                        <a:rPr lang="en-US" sz="1200" dirty="0" smtClean="0"/>
                        <a:t>Social Security</a:t>
                      </a:r>
                      <a:endParaRPr lang="en-US" sz="1200" dirty="0"/>
                    </a:p>
                  </a:txBody>
                  <a:tcPr/>
                </a:tc>
                <a:tc>
                  <a:txBody>
                    <a:bodyPr/>
                    <a:lstStyle/>
                    <a:p>
                      <a:r>
                        <a:rPr lang="en-US" sz="1200" dirty="0" smtClean="0"/>
                        <a:t>109</a:t>
                      </a:r>
                      <a:endParaRPr lang="en-US" sz="1200" dirty="0"/>
                    </a:p>
                  </a:txBody>
                  <a:tcPr/>
                </a:tc>
                <a:tc>
                  <a:txBody>
                    <a:bodyPr/>
                    <a:lstStyle/>
                    <a:p>
                      <a:r>
                        <a:rPr lang="en-US" sz="1200" dirty="0" smtClean="0"/>
                        <a:t>66,113</a:t>
                      </a:r>
                      <a:endParaRPr lang="en-US" sz="1200" dirty="0"/>
                    </a:p>
                  </a:txBody>
                  <a:tcPr/>
                </a:tc>
                <a:tc>
                  <a:txBody>
                    <a:bodyPr/>
                    <a:lstStyle/>
                    <a:p>
                      <a:r>
                        <a:rPr lang="en-US" sz="1200" dirty="0" smtClean="0"/>
                        <a:t>65,498</a:t>
                      </a:r>
                      <a:endParaRPr lang="en-US" sz="1200" dirty="0"/>
                    </a:p>
                  </a:txBody>
                  <a:tcPr/>
                </a:tc>
                <a:tc>
                  <a:txBody>
                    <a:bodyPr/>
                    <a:lstStyle/>
                    <a:p>
                      <a:r>
                        <a:rPr lang="en-US" sz="1200" dirty="0" smtClean="0"/>
                        <a:t>615</a:t>
                      </a:r>
                      <a:endParaRPr lang="en-US" sz="1200" dirty="0"/>
                    </a:p>
                  </a:txBody>
                  <a:tcPr>
                    <a:solidFill>
                      <a:schemeClr val="accent3">
                        <a:lumMod val="40000"/>
                        <a:lumOff val="60000"/>
                      </a:schemeClr>
                    </a:solidFill>
                  </a:tcPr>
                </a:tc>
                <a:tc>
                  <a:txBody>
                    <a:bodyPr/>
                    <a:lstStyle/>
                    <a:p>
                      <a:r>
                        <a:rPr lang="en-US" sz="1200" dirty="0" smtClean="0"/>
                        <a:t>1% Increase</a:t>
                      </a:r>
                      <a:endParaRPr lang="en-US" sz="1200" dirty="0"/>
                    </a:p>
                  </a:txBody>
                  <a:tcPr>
                    <a:solidFill>
                      <a:schemeClr val="accent3">
                        <a:lumMod val="40000"/>
                        <a:lumOff val="60000"/>
                      </a:schemeClr>
                    </a:solidFill>
                  </a:tcPr>
                </a:tc>
              </a:tr>
              <a:tr h="370840">
                <a:tc>
                  <a:txBody>
                    <a:bodyPr/>
                    <a:lstStyle/>
                    <a:p>
                      <a:r>
                        <a:rPr lang="en-US" sz="1200" dirty="0" smtClean="0"/>
                        <a:t>Classified Pension Fund</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102,018</a:t>
                      </a:r>
                      <a:endParaRPr lang="en-US" sz="1200" dirty="0"/>
                    </a:p>
                  </a:txBody>
                  <a:tcPr/>
                </a:tc>
                <a:tc>
                  <a:txBody>
                    <a:bodyPr/>
                    <a:lstStyle/>
                    <a:p>
                      <a:r>
                        <a:rPr lang="en-US" sz="1200" dirty="0" smtClean="0"/>
                        <a:t>0</a:t>
                      </a:r>
                      <a:endParaRPr lang="en-US" sz="1200" dirty="0"/>
                    </a:p>
                  </a:txBody>
                  <a:tcPr/>
                </a:tc>
                <a:tc>
                  <a:txBody>
                    <a:bodyPr/>
                    <a:lstStyle/>
                    <a:p>
                      <a:r>
                        <a:rPr lang="en-US" sz="1200" dirty="0" smtClean="0"/>
                        <a:t>102,018</a:t>
                      </a:r>
                      <a:endParaRPr lang="en-US" sz="1200" dirty="0"/>
                    </a:p>
                  </a:txBody>
                  <a:tcPr>
                    <a:solidFill>
                      <a:schemeClr val="accent3">
                        <a:lumMod val="40000"/>
                        <a:lumOff val="60000"/>
                      </a:schemeClr>
                    </a:solidFill>
                  </a:tcPr>
                </a:tc>
                <a:tc>
                  <a:txBody>
                    <a:bodyPr/>
                    <a:lstStyle/>
                    <a:p>
                      <a:r>
                        <a:rPr lang="en-US" sz="1200" dirty="0" smtClean="0"/>
                        <a:t>100</a:t>
                      </a:r>
                      <a:r>
                        <a:rPr lang="en-US" sz="1200" dirty="0" smtClean="0"/>
                        <a:t>% Increase</a:t>
                      </a:r>
                      <a:endParaRPr lang="en-US" sz="1200" dirty="0"/>
                    </a:p>
                  </a:txBody>
                  <a:tcPr>
                    <a:solidFill>
                      <a:schemeClr val="accent3">
                        <a:lumMod val="40000"/>
                        <a:lumOff val="60000"/>
                      </a:schemeClr>
                    </a:solidFill>
                  </a:tcPr>
                </a:tc>
              </a:tr>
              <a:tr h="370840">
                <a:tc>
                  <a:txBody>
                    <a:bodyPr/>
                    <a:lstStyle/>
                    <a:p>
                      <a:r>
                        <a:rPr lang="en-US" sz="1200" dirty="0" smtClean="0"/>
                        <a:t>OPEB Contribution</a:t>
                      </a:r>
                      <a:endParaRPr lang="en-US" sz="1200" dirty="0"/>
                    </a:p>
                  </a:txBody>
                  <a:tcPr/>
                </a:tc>
                <a:tc>
                  <a:txBody>
                    <a:bodyPr/>
                    <a:lstStyle/>
                    <a:p>
                      <a:r>
                        <a:rPr lang="en-US" sz="1200" dirty="0" smtClean="0"/>
                        <a:t>109</a:t>
                      </a:r>
                      <a:endParaRPr lang="en-US" sz="1200" dirty="0"/>
                    </a:p>
                  </a:txBody>
                  <a:tcPr/>
                </a:tc>
                <a:tc>
                  <a:txBody>
                    <a:bodyPr/>
                    <a:lstStyle/>
                    <a:p>
                      <a:r>
                        <a:rPr lang="en-US" sz="1200" dirty="0" smtClean="0"/>
                        <a:t>59,357</a:t>
                      </a:r>
                      <a:endParaRPr lang="en-US" sz="1200" dirty="0"/>
                    </a:p>
                  </a:txBody>
                  <a:tcPr/>
                </a:tc>
                <a:tc>
                  <a:txBody>
                    <a:bodyPr/>
                    <a:lstStyle/>
                    <a:p>
                      <a:r>
                        <a:rPr lang="en-US" sz="1200" dirty="0" smtClean="0"/>
                        <a:t>0</a:t>
                      </a:r>
                      <a:endParaRPr lang="en-US" sz="1200" dirty="0"/>
                    </a:p>
                  </a:txBody>
                  <a:tcPr/>
                </a:tc>
                <a:tc>
                  <a:txBody>
                    <a:bodyPr/>
                    <a:lstStyle/>
                    <a:p>
                      <a:r>
                        <a:rPr lang="en-US" sz="1200" dirty="0" smtClean="0"/>
                        <a:t>59,357</a:t>
                      </a:r>
                      <a:endParaRPr lang="en-US" sz="1200" dirty="0"/>
                    </a:p>
                  </a:txBody>
                  <a:tcPr>
                    <a:solidFill>
                      <a:schemeClr val="accent3">
                        <a:lumMod val="40000"/>
                        <a:lumOff val="60000"/>
                      </a:schemeClr>
                    </a:solidFill>
                  </a:tcPr>
                </a:tc>
                <a:tc>
                  <a:txBody>
                    <a:bodyPr/>
                    <a:lstStyle/>
                    <a:p>
                      <a:r>
                        <a:rPr lang="en-US" sz="1200" dirty="0" smtClean="0"/>
                        <a:t>100</a:t>
                      </a:r>
                      <a:r>
                        <a:rPr lang="en-US" sz="1200" dirty="0" smtClean="0"/>
                        <a:t>% Increase</a:t>
                      </a:r>
                      <a:endParaRPr lang="en-US" sz="1200" dirty="0"/>
                    </a:p>
                  </a:txBody>
                  <a:tcPr>
                    <a:solidFill>
                      <a:schemeClr val="accent3">
                        <a:lumMod val="40000"/>
                        <a:lumOff val="60000"/>
                      </a:schemeClr>
                    </a:solidFill>
                  </a:tcPr>
                </a:tc>
              </a:tr>
              <a:tr h="370840">
                <a:tc>
                  <a:txBody>
                    <a:bodyPr/>
                    <a:lstStyle/>
                    <a:p>
                      <a:r>
                        <a:rPr lang="en-US" sz="1200" dirty="0" smtClean="0"/>
                        <a:t>Unemployment Comp</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14,672</a:t>
                      </a:r>
                      <a:endParaRPr lang="en-US" sz="1200" dirty="0"/>
                    </a:p>
                  </a:txBody>
                  <a:tcPr/>
                </a:tc>
                <a:tc>
                  <a:txBody>
                    <a:bodyPr/>
                    <a:lstStyle/>
                    <a:p>
                      <a:r>
                        <a:rPr lang="en-US" sz="1200" dirty="0" smtClean="0"/>
                        <a:t>0</a:t>
                      </a:r>
                      <a:endParaRPr lang="en-US" sz="1200" dirty="0"/>
                    </a:p>
                  </a:txBody>
                  <a:tcPr/>
                </a:tc>
                <a:tc>
                  <a:txBody>
                    <a:bodyPr/>
                    <a:lstStyle/>
                    <a:p>
                      <a:r>
                        <a:rPr lang="en-US" sz="1200" dirty="0" smtClean="0"/>
                        <a:t>14,672</a:t>
                      </a:r>
                      <a:endParaRPr lang="en-US" sz="1200" dirty="0"/>
                    </a:p>
                  </a:txBody>
                  <a:tcPr>
                    <a:solidFill>
                      <a:schemeClr val="accent3">
                        <a:lumMod val="40000"/>
                        <a:lumOff val="60000"/>
                      </a:schemeClr>
                    </a:solidFill>
                  </a:tcPr>
                </a:tc>
                <a:tc>
                  <a:txBody>
                    <a:bodyPr/>
                    <a:lstStyle/>
                    <a:p>
                      <a:r>
                        <a:rPr lang="en-US" sz="1200" dirty="0" smtClean="0"/>
                        <a:t>100</a:t>
                      </a:r>
                      <a:r>
                        <a:rPr lang="en-US" sz="1200" dirty="0" smtClean="0"/>
                        <a:t>% Increase</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dirty="0"/>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4148499"/>
              </p:ext>
            </p:extLst>
          </p:nvPr>
        </p:nvGraphicFramePr>
        <p:xfrm>
          <a:off x="304800" y="1523998"/>
          <a:ext cx="8762999" cy="4953002"/>
        </p:xfrm>
        <a:graphic>
          <a:graphicData uri="http://schemas.openxmlformats.org/drawingml/2006/table">
            <a:tbl>
              <a:tblPr firstRow="1" bandRow="1">
                <a:tableStyleId>{5940675A-B579-460E-94D1-54222C63F5DA}</a:tableStyleId>
              </a:tblPr>
              <a:tblGrid>
                <a:gridCol w="1197919"/>
                <a:gridCol w="1513016"/>
                <a:gridCol w="1784865"/>
                <a:gridCol w="1786021"/>
                <a:gridCol w="1240589"/>
                <a:gridCol w="1240589"/>
              </a:tblGrid>
              <a:tr h="619017">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464263">
                <a:tc>
                  <a:txBody>
                    <a:bodyPr/>
                    <a:lstStyle/>
                    <a:p>
                      <a:r>
                        <a:rPr lang="en-US" sz="1200" dirty="0" smtClean="0"/>
                        <a:t>Contracted Services</a:t>
                      </a:r>
                      <a:endParaRPr lang="en-US" sz="1200" dirty="0"/>
                    </a:p>
                  </a:txBody>
                  <a:tcPr/>
                </a:tc>
                <a:tc>
                  <a:txBody>
                    <a:bodyPr/>
                    <a:lstStyle/>
                    <a:p>
                      <a:r>
                        <a:rPr lang="en-US" sz="1200" dirty="0" smtClean="0"/>
                        <a:t>109</a:t>
                      </a:r>
                      <a:endParaRPr lang="en-US" sz="1200" dirty="0"/>
                    </a:p>
                  </a:txBody>
                  <a:tcPr/>
                </a:tc>
                <a:tc>
                  <a:txBody>
                    <a:bodyPr/>
                    <a:lstStyle/>
                    <a:p>
                      <a:r>
                        <a:rPr lang="en-US" sz="1200" dirty="0" smtClean="0"/>
                        <a:t>3,000</a:t>
                      </a:r>
                      <a:endParaRPr lang="en-US" sz="1200" dirty="0"/>
                    </a:p>
                  </a:txBody>
                  <a:tcPr/>
                </a:tc>
                <a:tc>
                  <a:txBody>
                    <a:bodyPr/>
                    <a:lstStyle/>
                    <a:p>
                      <a:r>
                        <a:rPr lang="en-US" sz="1200" dirty="0" smtClean="0"/>
                        <a:t>15,100</a:t>
                      </a:r>
                      <a:endParaRPr lang="en-US" sz="1200" dirty="0"/>
                    </a:p>
                  </a:txBody>
                  <a:tcPr/>
                </a:tc>
                <a:tc>
                  <a:txBody>
                    <a:bodyPr/>
                    <a:lstStyle/>
                    <a:p>
                      <a:r>
                        <a:rPr lang="en-US" sz="1200" dirty="0" smtClean="0"/>
                        <a:t>12,100 –</a:t>
                      </a:r>
                      <a:r>
                        <a:rPr lang="en-US" sz="1100" dirty="0" smtClean="0"/>
                        <a:t>moved to software main</a:t>
                      </a:r>
                      <a:endParaRPr lang="en-US" sz="1200" dirty="0"/>
                    </a:p>
                  </a:txBody>
                  <a:tcPr>
                    <a:solidFill>
                      <a:schemeClr val="accent3">
                        <a:lumMod val="40000"/>
                        <a:lumOff val="60000"/>
                      </a:schemeClr>
                    </a:solidFill>
                  </a:tcPr>
                </a:tc>
                <a:tc>
                  <a:txBody>
                    <a:bodyPr/>
                    <a:lstStyle/>
                    <a:p>
                      <a:r>
                        <a:rPr lang="en-US" sz="1200" dirty="0" smtClean="0"/>
                        <a:t>80</a:t>
                      </a:r>
                      <a:r>
                        <a:rPr lang="en-US" sz="1200" dirty="0" smtClean="0"/>
                        <a:t>% </a:t>
                      </a:r>
                      <a:r>
                        <a:rPr lang="en-US" sz="1100" dirty="0" smtClean="0"/>
                        <a:t>-moved to software main</a:t>
                      </a:r>
                      <a:endParaRPr lang="en-US" sz="1200" dirty="0" smtClean="0"/>
                    </a:p>
                  </a:txBody>
                  <a:tcPr>
                    <a:solidFill>
                      <a:schemeClr val="accent3">
                        <a:lumMod val="40000"/>
                        <a:lumOff val="60000"/>
                      </a:schemeClr>
                    </a:solidFill>
                  </a:tcPr>
                </a:tc>
              </a:tr>
              <a:tr h="376569">
                <a:tc>
                  <a:txBody>
                    <a:bodyPr/>
                    <a:lstStyle/>
                    <a:p>
                      <a:r>
                        <a:rPr lang="en-US" sz="1200" dirty="0" smtClean="0"/>
                        <a:t>Equip Rental</a:t>
                      </a:r>
                      <a:endParaRPr lang="en-US" sz="1200" dirty="0"/>
                    </a:p>
                  </a:txBody>
                  <a:tcPr/>
                </a:tc>
                <a:tc>
                  <a:txBody>
                    <a:bodyPr/>
                    <a:lstStyle/>
                    <a:p>
                      <a:r>
                        <a:rPr lang="en-US" sz="1200" dirty="0" smtClean="0"/>
                        <a:t>109</a:t>
                      </a:r>
                      <a:endParaRPr lang="en-US" sz="1200" dirty="0"/>
                    </a:p>
                  </a:txBody>
                  <a:tcPr/>
                </a:tc>
                <a:tc>
                  <a:txBody>
                    <a:bodyPr/>
                    <a:lstStyle/>
                    <a:p>
                      <a:r>
                        <a:rPr lang="en-US" sz="1200" dirty="0" smtClean="0"/>
                        <a:t>5810</a:t>
                      </a:r>
                      <a:endParaRPr lang="en-US" sz="1200" dirty="0"/>
                    </a:p>
                  </a:txBody>
                  <a:tcPr/>
                </a:tc>
                <a:tc>
                  <a:txBody>
                    <a:bodyPr/>
                    <a:lstStyle/>
                    <a:p>
                      <a:r>
                        <a:rPr lang="en-US" sz="1200" dirty="0" smtClean="0"/>
                        <a:t>5810</a:t>
                      </a:r>
                      <a:endParaRPr lang="en-US" sz="1200" dirty="0"/>
                    </a:p>
                  </a:txBody>
                  <a:tcPr/>
                </a:tc>
                <a:tc>
                  <a:txBody>
                    <a:bodyPr/>
                    <a:lstStyle/>
                    <a:p>
                      <a:r>
                        <a:rPr lang="en-US" sz="1200" dirty="0" smtClean="0"/>
                        <a:t>None</a:t>
                      </a:r>
                      <a:endParaRPr lang="en-US" sz="1200" dirty="0"/>
                    </a:p>
                  </a:txBody>
                  <a:tcPr>
                    <a:solidFill>
                      <a:schemeClr val="accent3">
                        <a:lumMod val="40000"/>
                        <a:lumOff val="60000"/>
                      </a:schemeClr>
                    </a:solidFill>
                  </a:tcPr>
                </a:tc>
                <a:tc>
                  <a:txBody>
                    <a:bodyPr/>
                    <a:lstStyle/>
                    <a:p>
                      <a:r>
                        <a:rPr lang="en-US" sz="1200" dirty="0" smtClean="0"/>
                        <a:t>None</a:t>
                      </a:r>
                      <a:endParaRPr lang="en-US" sz="1200" dirty="0"/>
                    </a:p>
                  </a:txBody>
                  <a:tcPr>
                    <a:solidFill>
                      <a:schemeClr val="accent3">
                        <a:lumMod val="40000"/>
                        <a:lumOff val="60000"/>
                      </a:schemeClr>
                    </a:solidFill>
                  </a:tcPr>
                </a:tc>
              </a:tr>
              <a:tr h="464263">
                <a:tc>
                  <a:txBody>
                    <a:bodyPr/>
                    <a:lstStyle/>
                    <a:p>
                      <a:r>
                        <a:rPr lang="en-US" sz="1200" dirty="0" smtClean="0"/>
                        <a:t>Payment to Insur Fund</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12,500</a:t>
                      </a:r>
                      <a:endParaRPr lang="en-US" sz="1200" dirty="0"/>
                    </a:p>
                  </a:txBody>
                  <a:tcPr/>
                </a:tc>
                <a:tc>
                  <a:txBody>
                    <a:bodyPr/>
                    <a:lstStyle/>
                    <a:p>
                      <a:r>
                        <a:rPr lang="en-US" sz="1200" dirty="0" smtClean="0"/>
                        <a:t>2121</a:t>
                      </a:r>
                      <a:endParaRPr lang="en-US" sz="1200" dirty="0"/>
                    </a:p>
                  </a:txBody>
                  <a:tcPr/>
                </a:tc>
                <a:tc>
                  <a:txBody>
                    <a:bodyPr/>
                    <a:lstStyle/>
                    <a:p>
                      <a:r>
                        <a:rPr lang="en-US" sz="1200" dirty="0" smtClean="0"/>
                        <a:t>10,429.60</a:t>
                      </a:r>
                      <a:endParaRPr lang="en-US" sz="1200" dirty="0"/>
                    </a:p>
                  </a:txBody>
                  <a:tcPr>
                    <a:solidFill>
                      <a:schemeClr val="accent3">
                        <a:lumMod val="40000"/>
                        <a:lumOff val="60000"/>
                      </a:schemeClr>
                    </a:solidFill>
                  </a:tcPr>
                </a:tc>
                <a:tc>
                  <a:txBody>
                    <a:bodyPr/>
                    <a:lstStyle/>
                    <a:p>
                      <a:r>
                        <a:rPr lang="en-US" sz="1200" dirty="0" smtClean="0"/>
                        <a:t>492% Increase</a:t>
                      </a:r>
                      <a:endParaRPr lang="en-US" sz="1200" dirty="0"/>
                    </a:p>
                  </a:txBody>
                  <a:tcPr>
                    <a:solidFill>
                      <a:schemeClr val="accent3">
                        <a:lumMod val="40000"/>
                        <a:lumOff val="60000"/>
                      </a:schemeClr>
                    </a:solidFill>
                  </a:tcPr>
                </a:tc>
              </a:tr>
              <a:tr h="376569">
                <a:tc>
                  <a:txBody>
                    <a:bodyPr/>
                    <a:lstStyle/>
                    <a:p>
                      <a:r>
                        <a:rPr lang="en-US" sz="1200" dirty="0" smtClean="0"/>
                        <a:t>Telephone</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11,325</a:t>
                      </a:r>
                      <a:endParaRPr lang="en-US" sz="1200" dirty="0"/>
                    </a:p>
                  </a:txBody>
                  <a:tcPr/>
                </a:tc>
                <a:tc>
                  <a:txBody>
                    <a:bodyPr/>
                    <a:lstStyle/>
                    <a:p>
                      <a:r>
                        <a:rPr lang="en-US" sz="1200" dirty="0" smtClean="0"/>
                        <a:t>6,999</a:t>
                      </a:r>
                      <a:endParaRPr lang="en-US" sz="1200" dirty="0"/>
                    </a:p>
                  </a:txBody>
                  <a:tcPr/>
                </a:tc>
                <a:tc>
                  <a:txBody>
                    <a:bodyPr/>
                    <a:lstStyle/>
                    <a:p>
                      <a:r>
                        <a:rPr lang="en-US" sz="1200" dirty="0" smtClean="0"/>
                        <a:t>4,326</a:t>
                      </a:r>
                      <a:endParaRPr lang="en-US" sz="1200" dirty="0"/>
                    </a:p>
                  </a:txBody>
                  <a:tcPr>
                    <a:solidFill>
                      <a:schemeClr val="accent3">
                        <a:lumMod val="40000"/>
                        <a:lumOff val="60000"/>
                      </a:schemeClr>
                    </a:solidFill>
                  </a:tcPr>
                </a:tc>
                <a:tc>
                  <a:txBody>
                    <a:bodyPr/>
                    <a:lstStyle/>
                    <a:p>
                      <a:r>
                        <a:rPr lang="en-US" sz="1200" dirty="0" smtClean="0"/>
                        <a:t>62</a:t>
                      </a:r>
                      <a:r>
                        <a:rPr lang="en-US" sz="1200" dirty="0" smtClean="0"/>
                        <a:t>% Increase</a:t>
                      </a:r>
                      <a:endParaRPr lang="en-US" sz="1200" dirty="0"/>
                    </a:p>
                  </a:txBody>
                  <a:tcPr>
                    <a:solidFill>
                      <a:schemeClr val="accent3">
                        <a:lumMod val="40000"/>
                        <a:lumOff val="60000"/>
                      </a:schemeClr>
                    </a:solidFill>
                  </a:tcPr>
                </a:tc>
              </a:tr>
              <a:tr h="376569">
                <a:tc>
                  <a:txBody>
                    <a:bodyPr/>
                    <a:lstStyle/>
                    <a:p>
                      <a:r>
                        <a:rPr lang="en-US" sz="1200" dirty="0" smtClean="0"/>
                        <a:t>Postage</a:t>
                      </a:r>
                      <a:endParaRPr lang="en-US" sz="1200" dirty="0"/>
                    </a:p>
                  </a:txBody>
                  <a:tcPr/>
                </a:tc>
                <a:tc>
                  <a:txBody>
                    <a:bodyPr/>
                    <a:lstStyle/>
                    <a:p>
                      <a:r>
                        <a:rPr lang="en-US" sz="1200" dirty="0" smtClean="0"/>
                        <a:t>109</a:t>
                      </a:r>
                      <a:endParaRPr lang="en-US" sz="1200" dirty="0"/>
                    </a:p>
                  </a:txBody>
                  <a:tcPr/>
                </a:tc>
                <a:tc>
                  <a:txBody>
                    <a:bodyPr/>
                    <a:lstStyle/>
                    <a:p>
                      <a:r>
                        <a:rPr lang="en-US" sz="1200" dirty="0" smtClean="0"/>
                        <a:t>1,800</a:t>
                      </a:r>
                      <a:endParaRPr lang="en-US" sz="1200" dirty="0"/>
                    </a:p>
                  </a:txBody>
                  <a:tcPr/>
                </a:tc>
                <a:tc>
                  <a:txBody>
                    <a:bodyPr/>
                    <a:lstStyle/>
                    <a:p>
                      <a:r>
                        <a:rPr lang="en-US" sz="1200" dirty="0" smtClean="0"/>
                        <a:t>1,800</a:t>
                      </a:r>
                      <a:endParaRPr lang="en-US" sz="1200" dirty="0"/>
                    </a:p>
                  </a:txBody>
                  <a:tcPr/>
                </a:tc>
                <a:tc>
                  <a:txBody>
                    <a:bodyPr/>
                    <a:lstStyle/>
                    <a:p>
                      <a:r>
                        <a:rPr lang="en-US" sz="1200" dirty="0" smtClean="0"/>
                        <a:t>None</a:t>
                      </a:r>
                      <a:endParaRPr lang="en-US" sz="1200" dirty="0"/>
                    </a:p>
                  </a:txBody>
                  <a:tcPr>
                    <a:solidFill>
                      <a:schemeClr val="accent3">
                        <a:lumMod val="40000"/>
                        <a:lumOff val="60000"/>
                      </a:schemeClr>
                    </a:solidFill>
                  </a:tcPr>
                </a:tc>
                <a:tc>
                  <a:txBody>
                    <a:bodyPr/>
                    <a:lstStyle/>
                    <a:p>
                      <a:r>
                        <a:rPr lang="en-US" sz="1200" dirty="0" smtClean="0"/>
                        <a:t>None</a:t>
                      </a:r>
                      <a:endParaRPr lang="en-US" sz="1200" dirty="0"/>
                    </a:p>
                  </a:txBody>
                  <a:tcPr>
                    <a:solidFill>
                      <a:schemeClr val="accent3">
                        <a:lumMod val="40000"/>
                        <a:lumOff val="60000"/>
                      </a:schemeClr>
                    </a:solidFill>
                  </a:tcPr>
                </a:tc>
              </a:tr>
              <a:tr h="464263">
                <a:tc>
                  <a:txBody>
                    <a:bodyPr/>
                    <a:lstStyle/>
                    <a:p>
                      <a:r>
                        <a:rPr lang="en-US" sz="1200" dirty="0" smtClean="0"/>
                        <a:t>Copy &amp; Printing</a:t>
                      </a:r>
                      <a:endParaRPr lang="en-US" sz="1200" dirty="0"/>
                    </a:p>
                  </a:txBody>
                  <a:tcPr/>
                </a:tc>
                <a:tc>
                  <a:txBody>
                    <a:bodyPr/>
                    <a:lstStyle/>
                    <a:p>
                      <a:r>
                        <a:rPr lang="en-US" sz="1200" dirty="0" smtClean="0"/>
                        <a:t>109</a:t>
                      </a:r>
                      <a:endParaRPr lang="en-US" sz="1200" dirty="0"/>
                    </a:p>
                  </a:txBody>
                  <a:tcPr/>
                </a:tc>
                <a:tc>
                  <a:txBody>
                    <a:bodyPr/>
                    <a:lstStyle/>
                    <a:p>
                      <a:r>
                        <a:rPr lang="en-US" sz="1200" dirty="0" smtClean="0"/>
                        <a:t>4,707</a:t>
                      </a:r>
                      <a:endParaRPr lang="en-US" sz="1200" dirty="0"/>
                    </a:p>
                  </a:txBody>
                  <a:tcPr/>
                </a:tc>
                <a:tc>
                  <a:txBody>
                    <a:bodyPr/>
                    <a:lstStyle/>
                    <a:p>
                      <a:r>
                        <a:rPr lang="en-US" sz="1200" dirty="0" smtClean="0"/>
                        <a:t>4,615</a:t>
                      </a:r>
                      <a:endParaRPr lang="en-US" sz="1200" dirty="0"/>
                    </a:p>
                  </a:txBody>
                  <a:tcPr/>
                </a:tc>
                <a:tc>
                  <a:txBody>
                    <a:bodyPr/>
                    <a:lstStyle/>
                    <a:p>
                      <a:r>
                        <a:rPr lang="en-US" sz="1200" dirty="0" smtClean="0"/>
                        <a:t>92.00</a:t>
                      </a:r>
                      <a:endParaRPr lang="en-US" sz="1200" dirty="0"/>
                    </a:p>
                  </a:txBody>
                  <a:tcPr>
                    <a:solidFill>
                      <a:schemeClr val="accent3">
                        <a:lumMod val="40000"/>
                        <a:lumOff val="60000"/>
                      </a:schemeClr>
                    </a:solidFill>
                  </a:tcPr>
                </a:tc>
                <a:tc>
                  <a:txBody>
                    <a:bodyPr/>
                    <a:lstStyle/>
                    <a:p>
                      <a:r>
                        <a:rPr lang="en-US" sz="1200" dirty="0" smtClean="0"/>
                        <a:t>2% Increase</a:t>
                      </a:r>
                      <a:endParaRPr lang="en-US" sz="1200" dirty="0"/>
                    </a:p>
                  </a:txBody>
                  <a:tcPr>
                    <a:solidFill>
                      <a:schemeClr val="accent3">
                        <a:lumMod val="40000"/>
                        <a:lumOff val="60000"/>
                      </a:schemeClr>
                    </a:solidFill>
                  </a:tcPr>
                </a:tc>
              </a:tr>
              <a:tr h="649968">
                <a:tc>
                  <a:txBody>
                    <a:bodyPr/>
                    <a:lstStyle/>
                    <a:p>
                      <a:r>
                        <a:rPr lang="en-US" sz="1200" dirty="0" smtClean="0"/>
                        <a:t> Office </a:t>
                      </a:r>
                      <a:r>
                        <a:rPr lang="en-US" sz="1200" dirty="0" smtClean="0"/>
                        <a:t>Supplies  &amp; Expenses</a:t>
                      </a:r>
                      <a:endParaRPr lang="en-US" sz="1200" dirty="0"/>
                    </a:p>
                  </a:txBody>
                  <a:tcPr/>
                </a:tc>
                <a:tc>
                  <a:txBody>
                    <a:bodyPr/>
                    <a:lstStyle/>
                    <a:p>
                      <a:r>
                        <a:rPr lang="en-US" sz="1200" dirty="0" smtClean="0"/>
                        <a:t>109</a:t>
                      </a:r>
                      <a:endParaRPr lang="en-US" sz="1200" dirty="0"/>
                    </a:p>
                  </a:txBody>
                  <a:tcPr/>
                </a:tc>
                <a:tc>
                  <a:txBody>
                    <a:bodyPr/>
                    <a:lstStyle/>
                    <a:p>
                      <a:r>
                        <a:rPr lang="en-US" sz="1200" dirty="0" smtClean="0"/>
                        <a:t>9,200</a:t>
                      </a:r>
                      <a:endParaRPr lang="en-US" sz="1200" dirty="0"/>
                    </a:p>
                  </a:txBody>
                  <a:tcPr/>
                </a:tc>
                <a:tc>
                  <a:txBody>
                    <a:bodyPr/>
                    <a:lstStyle/>
                    <a:p>
                      <a:r>
                        <a:rPr lang="en-US" sz="1200" dirty="0" smtClean="0"/>
                        <a:t>7,660</a:t>
                      </a:r>
                      <a:endParaRPr lang="en-US" sz="1200" dirty="0"/>
                    </a:p>
                  </a:txBody>
                  <a:tcPr/>
                </a:tc>
                <a:tc>
                  <a:txBody>
                    <a:bodyPr/>
                    <a:lstStyle/>
                    <a:p>
                      <a:r>
                        <a:rPr lang="en-US" sz="1200" dirty="0" smtClean="0"/>
                        <a:t>1,560</a:t>
                      </a:r>
                      <a:endParaRPr lang="en-US" sz="1200" dirty="0"/>
                    </a:p>
                  </a:txBody>
                  <a:tcPr>
                    <a:solidFill>
                      <a:schemeClr val="accent3">
                        <a:lumMod val="40000"/>
                        <a:lumOff val="60000"/>
                      </a:schemeClr>
                    </a:solidFill>
                  </a:tcPr>
                </a:tc>
                <a:tc>
                  <a:txBody>
                    <a:bodyPr/>
                    <a:lstStyle/>
                    <a:p>
                      <a:r>
                        <a:rPr lang="en-US" sz="1200" dirty="0" smtClean="0"/>
                        <a:t>20% Increase</a:t>
                      </a:r>
                      <a:endParaRPr lang="en-US" sz="1200" dirty="0"/>
                    </a:p>
                  </a:txBody>
                  <a:tcPr>
                    <a:solidFill>
                      <a:schemeClr val="accent3">
                        <a:lumMod val="40000"/>
                        <a:lumOff val="60000"/>
                      </a:schemeClr>
                    </a:solidFill>
                  </a:tcPr>
                </a:tc>
              </a:tr>
              <a:tr h="376569">
                <a:tc>
                  <a:txBody>
                    <a:bodyPr/>
                    <a:lstStyle/>
                    <a:p>
                      <a:r>
                        <a:rPr lang="en-US" sz="1200" dirty="0" smtClean="0"/>
                        <a:t>Vehicle Maint</a:t>
                      </a:r>
                      <a:endParaRPr lang="en-US" sz="1200" dirty="0"/>
                    </a:p>
                  </a:txBody>
                  <a:tcPr/>
                </a:tc>
                <a:tc>
                  <a:txBody>
                    <a:bodyPr/>
                    <a:lstStyle/>
                    <a:p>
                      <a:r>
                        <a:rPr lang="en-US" sz="1200" dirty="0" smtClean="0"/>
                        <a:t>109</a:t>
                      </a:r>
                      <a:endParaRPr lang="en-US" sz="1200" dirty="0"/>
                    </a:p>
                  </a:txBody>
                  <a:tcPr/>
                </a:tc>
                <a:tc>
                  <a:txBody>
                    <a:bodyPr/>
                    <a:lstStyle/>
                    <a:p>
                      <a:r>
                        <a:rPr lang="en-US" sz="1200" dirty="0" smtClean="0"/>
                        <a:t>3,654</a:t>
                      </a:r>
                      <a:endParaRPr lang="en-US" sz="1200" dirty="0"/>
                    </a:p>
                  </a:txBody>
                  <a:tcPr/>
                </a:tc>
                <a:tc>
                  <a:txBody>
                    <a:bodyPr/>
                    <a:lstStyle/>
                    <a:p>
                      <a:r>
                        <a:rPr lang="en-US" sz="1200" dirty="0" smtClean="0"/>
                        <a:t>2,794</a:t>
                      </a:r>
                      <a:endParaRPr lang="en-US" sz="1200" dirty="0"/>
                    </a:p>
                  </a:txBody>
                  <a:tcPr/>
                </a:tc>
                <a:tc>
                  <a:txBody>
                    <a:bodyPr/>
                    <a:lstStyle/>
                    <a:p>
                      <a:r>
                        <a:rPr lang="en-US" sz="1200" dirty="0" smtClean="0"/>
                        <a:t>860.00</a:t>
                      </a:r>
                      <a:endParaRPr lang="en-US" sz="1200" dirty="0"/>
                    </a:p>
                  </a:txBody>
                  <a:tcPr>
                    <a:solidFill>
                      <a:schemeClr val="accent3">
                        <a:lumMod val="40000"/>
                        <a:lumOff val="60000"/>
                      </a:schemeClr>
                    </a:solidFill>
                  </a:tcPr>
                </a:tc>
                <a:tc>
                  <a:txBody>
                    <a:bodyPr/>
                    <a:lstStyle/>
                    <a:p>
                      <a:r>
                        <a:rPr lang="en-US" sz="1200" dirty="0" smtClean="0"/>
                        <a:t>30% Increase</a:t>
                      </a:r>
                      <a:endParaRPr lang="en-US" sz="1200" dirty="0"/>
                    </a:p>
                  </a:txBody>
                  <a:tcPr>
                    <a:solidFill>
                      <a:schemeClr val="accent3">
                        <a:lumMod val="40000"/>
                        <a:lumOff val="60000"/>
                      </a:schemeClr>
                    </a:solidFill>
                  </a:tcPr>
                </a:tc>
              </a:tr>
              <a:tr h="464263">
                <a:tc>
                  <a:txBody>
                    <a:bodyPr/>
                    <a:lstStyle/>
                    <a:p>
                      <a:r>
                        <a:rPr lang="en-US" sz="1200" dirty="0" smtClean="0"/>
                        <a:t>Software Maint</a:t>
                      </a:r>
                      <a:endParaRPr lang="en-US" sz="1200" dirty="0"/>
                    </a:p>
                  </a:txBody>
                  <a:tcPr/>
                </a:tc>
                <a:tc>
                  <a:txBody>
                    <a:bodyPr/>
                    <a:lstStyle/>
                    <a:p>
                      <a:r>
                        <a:rPr lang="en-US" sz="1200" dirty="0" smtClean="0"/>
                        <a:t>109</a:t>
                      </a:r>
                      <a:endParaRPr lang="en-US" sz="1200" dirty="0"/>
                    </a:p>
                  </a:txBody>
                  <a:tcPr/>
                </a:tc>
                <a:tc>
                  <a:txBody>
                    <a:bodyPr/>
                    <a:lstStyle/>
                    <a:p>
                      <a:r>
                        <a:rPr lang="en-US" sz="1200" dirty="0" smtClean="0"/>
                        <a:t>44,410</a:t>
                      </a:r>
                      <a:endParaRPr lang="en-US" sz="1200" dirty="0"/>
                    </a:p>
                  </a:txBody>
                  <a:tcPr/>
                </a:tc>
                <a:tc>
                  <a:txBody>
                    <a:bodyPr/>
                    <a:lstStyle/>
                    <a:p>
                      <a:r>
                        <a:rPr lang="en-US" sz="1200" dirty="0" smtClean="0"/>
                        <a:t>New Item Line</a:t>
                      </a:r>
                      <a:endParaRPr lang="en-US" sz="1200" dirty="0"/>
                    </a:p>
                  </a:txBody>
                  <a:tcPr/>
                </a:tc>
                <a:tc>
                  <a:txBody>
                    <a:bodyPr/>
                    <a:lstStyle/>
                    <a:p>
                      <a:r>
                        <a:rPr lang="en-US" sz="1100" dirty="0" smtClean="0"/>
                        <a:t>32,310 + 12,100</a:t>
                      </a:r>
                    </a:p>
                    <a:p>
                      <a:r>
                        <a:rPr lang="en-US" sz="1100" dirty="0" smtClean="0"/>
                        <a:t>see contract </a:t>
                      </a:r>
                      <a:r>
                        <a:rPr lang="en-US" sz="1100" dirty="0" err="1" smtClean="0"/>
                        <a:t>svcs</a:t>
                      </a:r>
                      <a:endParaRPr lang="en-US" sz="1100" dirty="0"/>
                    </a:p>
                  </a:txBody>
                  <a:tcPr>
                    <a:solidFill>
                      <a:schemeClr val="accent3">
                        <a:lumMod val="40000"/>
                        <a:lumOff val="60000"/>
                      </a:schemeClr>
                    </a:solidFill>
                  </a:tcPr>
                </a:tc>
                <a:tc>
                  <a:txBody>
                    <a:bodyPr/>
                    <a:lstStyle/>
                    <a:p>
                      <a:r>
                        <a:rPr lang="en-US" sz="1200" dirty="0" smtClean="0"/>
                        <a:t>72%</a:t>
                      </a:r>
                      <a:endParaRPr lang="en-US" sz="1200" dirty="0"/>
                    </a:p>
                  </a:txBody>
                  <a:tcPr>
                    <a:solidFill>
                      <a:schemeClr val="accent3">
                        <a:lumMod val="40000"/>
                        <a:lumOff val="60000"/>
                      </a:schemeClr>
                    </a:solidFill>
                  </a:tcPr>
                </a:tc>
              </a:tr>
              <a:tr h="320689">
                <a:tc>
                  <a:txBody>
                    <a:bodyPr/>
                    <a:lstStyle/>
                    <a:p>
                      <a:r>
                        <a:rPr lang="en-US" sz="1200" dirty="0" smtClean="0"/>
                        <a:t>Dues &amp; Fees</a:t>
                      </a:r>
                      <a:endParaRPr lang="en-US" sz="1200" dirty="0"/>
                    </a:p>
                  </a:txBody>
                  <a:tcPr/>
                </a:tc>
                <a:tc>
                  <a:txBody>
                    <a:bodyPr/>
                    <a:lstStyle/>
                    <a:p>
                      <a:r>
                        <a:rPr lang="en-US" sz="1200" dirty="0" smtClean="0"/>
                        <a:t>109</a:t>
                      </a:r>
                      <a:endParaRPr lang="en-US" sz="1200" dirty="0"/>
                    </a:p>
                  </a:txBody>
                  <a:tcPr/>
                </a:tc>
                <a:tc>
                  <a:txBody>
                    <a:bodyPr/>
                    <a:lstStyle/>
                    <a:p>
                      <a:r>
                        <a:rPr lang="en-US" sz="1200" dirty="0" smtClean="0"/>
                        <a:t>3,725</a:t>
                      </a:r>
                      <a:endParaRPr lang="en-US" sz="1200" dirty="0"/>
                    </a:p>
                  </a:txBody>
                  <a:tcPr/>
                </a:tc>
                <a:tc>
                  <a:txBody>
                    <a:bodyPr/>
                    <a:lstStyle/>
                    <a:p>
                      <a:r>
                        <a:rPr lang="en-US" sz="1200" dirty="0" smtClean="0"/>
                        <a:t>3,650.00</a:t>
                      </a:r>
                      <a:endParaRPr lang="en-US" sz="1200" dirty="0"/>
                    </a:p>
                  </a:txBody>
                  <a:tcPr/>
                </a:tc>
                <a:tc>
                  <a:txBody>
                    <a:bodyPr/>
                    <a:lstStyle/>
                    <a:p>
                      <a:r>
                        <a:rPr lang="en-US" sz="1200" dirty="0" smtClean="0"/>
                        <a:t>75.00</a:t>
                      </a:r>
                      <a:endParaRPr lang="en-US" sz="1200" dirty="0"/>
                    </a:p>
                  </a:txBody>
                  <a:tcPr>
                    <a:solidFill>
                      <a:schemeClr val="accent3">
                        <a:lumMod val="40000"/>
                        <a:lumOff val="60000"/>
                      </a:schemeClr>
                    </a:solidFill>
                  </a:tcPr>
                </a:tc>
                <a:tc>
                  <a:txBody>
                    <a:bodyPr/>
                    <a:lstStyle/>
                    <a:p>
                      <a:r>
                        <a:rPr lang="en-US" sz="1200" dirty="0" smtClean="0"/>
                        <a:t>2% Increase</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4</a:t>
            </a:fld>
            <a:endParaRPr lang="en-US" dirty="0"/>
          </a:p>
        </p:txBody>
      </p:sp>
    </p:spTree>
    <p:extLst>
      <p:ext uri="{BB962C8B-B14F-4D97-AF65-F5344CB8AC3E}">
        <p14:creationId xmlns:p14="http://schemas.microsoft.com/office/powerpoint/2010/main" val="1715468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normAutofit/>
          </a:bodyPr>
          <a:lstStyle/>
          <a:p>
            <a:r>
              <a:rPr lang="en-US" sz="1400" dirty="0" smtClean="0"/>
              <a:t>The Building Department and Inspections Department is to provide timely plan review, permits, certificate of occupancy issuance, inspection services to property owners and contractors so that all structures constructed or renovated throughout the city are built in a safe manner and in conformance with State Building Codes. The Building Department resolves complaints, from the Citizens Services Center and responses to emergencies when the Police, Health and Fire Departments request our expertise. We continue to meet with Architects, Engineers and </a:t>
            </a:r>
            <a:r>
              <a:rPr lang="en-US" sz="1400" dirty="0" smtClean="0"/>
              <a:t>Homeowners </a:t>
            </a:r>
            <a:r>
              <a:rPr lang="en-US" sz="1400" dirty="0" smtClean="0"/>
              <a:t>in order to assist them in complying with the State Building Codes related to the scope of the work planned.      </a:t>
            </a:r>
            <a:endParaRPr lang="en-US" sz="1400" dirty="0"/>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dirty="0"/>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lstStyle/>
          <a:p>
            <a:r>
              <a:rPr lang="en-US" sz="1400" dirty="0" smtClean="0"/>
              <a:t>Owners and </a:t>
            </a:r>
            <a:r>
              <a:rPr lang="en-US" sz="1400" dirty="0" smtClean="0"/>
              <a:t>Contractors </a:t>
            </a:r>
            <a:r>
              <a:rPr lang="en-US" sz="1400" dirty="0" smtClean="0"/>
              <a:t>are continuing to do independent plan review for larger projects at their expense</a:t>
            </a:r>
          </a:p>
          <a:p>
            <a:pPr marL="0" indent="0">
              <a:buNone/>
            </a:pPr>
            <a:endParaRPr lang="en-US" sz="1400" dirty="0" smtClean="0"/>
          </a:p>
          <a:p>
            <a:r>
              <a:rPr lang="en-US" sz="1400" dirty="0" smtClean="0"/>
              <a:t>We continue to charge contractors for overtime</a:t>
            </a:r>
          </a:p>
          <a:p>
            <a:pPr marL="0" indent="0">
              <a:buNone/>
            </a:pPr>
            <a:endParaRPr lang="en-US" sz="1400" dirty="0" smtClean="0"/>
          </a:p>
          <a:p>
            <a:r>
              <a:rPr lang="en-US" sz="1400" dirty="0" smtClean="0"/>
              <a:t>Continue to </a:t>
            </a:r>
            <a:r>
              <a:rPr lang="en-US" sz="1400" smtClean="0"/>
              <a:t>have </a:t>
            </a:r>
            <a:r>
              <a:rPr lang="en-US" sz="1400" smtClean="0"/>
              <a:t>Owners </a:t>
            </a:r>
            <a:r>
              <a:rPr lang="en-US" sz="1400" smtClean="0"/>
              <a:t>and </a:t>
            </a:r>
            <a:r>
              <a:rPr lang="en-US" sz="1400" smtClean="0"/>
              <a:t>Contractors </a:t>
            </a:r>
            <a:r>
              <a:rPr lang="en-US" sz="1400" dirty="0" smtClean="0"/>
              <a:t>provide PDF files of construction documents prior to issuing a certificate for compliance     </a:t>
            </a:r>
            <a:endParaRPr lang="en-US" sz="1400" dirty="0"/>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dirty="0"/>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pPr marL="0" indent="0">
              <a:buNone/>
            </a:pPr>
            <a:r>
              <a:rPr lang="en-US" sz="1400" dirty="0" smtClean="0"/>
              <a:t>A new permitting and inspection system that will better service the public to streamline the approval process. We will be able to process at least 75% of our Electrical, Plumbing and HVAC permits on line. </a:t>
            </a:r>
            <a:endParaRPr lang="en-US" sz="1400"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dirty="0"/>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r>
              <a:rPr lang="en-US" sz="1400" dirty="0" smtClean="0"/>
              <a:t>Software  maintenance to maintain the new GIS permit and inspection system and also continue to use the phone line for permits that were in the previous (Prior to Nov 1, 1013) system</a:t>
            </a:r>
          </a:p>
          <a:p>
            <a:pPr marL="0" indent="0">
              <a:buNone/>
            </a:pPr>
            <a:endParaRPr lang="en-US" sz="1400" dirty="0" smtClean="0"/>
          </a:p>
          <a:p>
            <a:r>
              <a:rPr lang="en-US" sz="1400" dirty="0" smtClean="0"/>
              <a:t>Asking for additional office supplies for on line credit card expenses, code </a:t>
            </a:r>
            <a:r>
              <a:rPr lang="en-US" sz="1400" smtClean="0"/>
              <a:t>and reference </a:t>
            </a:r>
            <a:r>
              <a:rPr lang="en-US" sz="1400" dirty="0" smtClean="0"/>
              <a:t>books that are required to be updated   </a:t>
            </a:r>
          </a:p>
          <a:p>
            <a:pPr marL="0" indent="0">
              <a:buNone/>
            </a:pPr>
            <a:endParaRPr lang="en-US" sz="1400" dirty="0" smtClean="0"/>
          </a:p>
          <a:p>
            <a:r>
              <a:rPr lang="en-US" sz="1400" dirty="0" smtClean="0"/>
              <a:t>Increase in telephone item line to include IPad’s for inspectors for the new inspections system</a:t>
            </a:r>
          </a:p>
          <a:p>
            <a:pPr marL="0" indent="0">
              <a:buNone/>
            </a:pPr>
            <a:endParaRPr lang="en-US" sz="1400" dirty="0" smtClean="0"/>
          </a:p>
          <a:p>
            <a:r>
              <a:rPr lang="en-US" sz="1400" dirty="0" smtClean="0"/>
              <a:t>New item lines: (1) Classified pension fund</a:t>
            </a:r>
          </a:p>
          <a:p>
            <a:pPr marL="0" indent="0">
              <a:buNone/>
            </a:pPr>
            <a:r>
              <a:rPr lang="en-US" sz="1400" dirty="0"/>
              <a:t> </a:t>
            </a:r>
            <a:r>
              <a:rPr lang="en-US" sz="1400" dirty="0" smtClean="0"/>
              <a:t>                                 (2) OPEB Contributions  </a:t>
            </a:r>
          </a:p>
          <a:p>
            <a:pPr marL="0" indent="0">
              <a:buNone/>
            </a:pPr>
            <a:endParaRPr lang="en-US" sz="1400" dirty="0" smtClean="0"/>
          </a:p>
          <a:p>
            <a:r>
              <a:rPr lang="en-US" sz="1400" dirty="0" smtClean="0"/>
              <a:t>Increase in salaries and insurance </a:t>
            </a:r>
            <a:endParaRPr lang="en-US" sz="1400" dirty="0"/>
          </a:p>
        </p:txBody>
      </p:sp>
      <p:sp>
        <p:nvSpPr>
          <p:cNvPr id="4" name="Slide Number Placeholder 3"/>
          <p:cNvSpPr>
            <a:spLocks noGrp="1"/>
          </p:cNvSpPr>
          <p:nvPr>
            <p:ph type="sldNum" sz="quarter" idx="12"/>
          </p:nvPr>
        </p:nvSpPr>
        <p:spPr/>
        <p:txBody>
          <a:bodyPr/>
          <a:lstStyle/>
          <a:p>
            <a:fld id="{A90A6431-347B-4ED4-BB32-4132A66AF953}" type="slidenum">
              <a:rPr lang="en-US" smtClean="0"/>
              <a:t>8</a:t>
            </a:fld>
            <a:endParaRPr lang="en-US" dirty="0"/>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164</TotalTime>
  <Words>602</Words>
  <Application>Microsoft Office PowerPoint</Application>
  <PresentationFormat>On-screen Show (4:3)</PresentationFormat>
  <Paragraphs>176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Executive</vt:lpstr>
      <vt:lpstr>FY 2014-2015  Budget Presentation to Board of Finance</vt:lpstr>
      <vt:lpstr>Summary of Operating Budget Request</vt:lpstr>
      <vt:lpstr>Operating Budget Request by Activity</vt:lpstr>
      <vt:lpstr>Operating Budget Request by Activity</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20</cp:revision>
  <dcterms:created xsi:type="dcterms:W3CDTF">2014-03-11T16:32:46Z</dcterms:created>
  <dcterms:modified xsi:type="dcterms:W3CDTF">2014-03-18T11:41:16Z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671757009</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-1879035820</vt:i4>
  </property>
</Properties>
</file>