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sldIdLst>
    <p:sldId id="256" r:id="rId2"/>
    <p:sldId id="259" r:id="rId3"/>
    <p:sldId id="257" r:id="rId4"/>
    <p:sldId id="264" r:id="rId5"/>
    <p:sldId id="258"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p:scale>
          <a:sx n="107" d="100"/>
          <a:sy n="107" d="100"/>
        </p:scale>
        <p:origin x="-492" y="7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6B00AE-E5B2-4A97-9B07-B274A2899BBB}" type="datetimeFigureOut">
              <a:rPr lang="en-US" smtClean="0"/>
              <a:t>3/18/2014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F17E4D-024C-479E-B399-07F3BF0D72DC}" type="slidenum">
              <a:rPr lang="en-US" smtClean="0"/>
              <a:t>‹#›</a:t>
            </a:fld>
            <a:endParaRPr lang="en-US" dirty="0"/>
          </a:p>
        </p:txBody>
      </p:sp>
    </p:spTree>
    <p:extLst>
      <p:ext uri="{BB962C8B-B14F-4D97-AF65-F5344CB8AC3E}">
        <p14:creationId xmlns:p14="http://schemas.microsoft.com/office/powerpoint/2010/main" val="111029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E2BA507-096B-4393-B63B-B87B1CF38C8F}" type="datetime1">
              <a:rPr lang="en-US" smtClean="0"/>
              <a:t>3/18/2014</a:t>
            </a:fld>
            <a:endParaRPr lang="en-US" dirty="0"/>
          </a:p>
        </p:txBody>
      </p:sp>
      <p:sp>
        <p:nvSpPr>
          <p:cNvPr id="8" name="Slide Number Placeholder 7"/>
          <p:cNvSpPr>
            <a:spLocks noGrp="1"/>
          </p:cNvSpPr>
          <p:nvPr>
            <p:ph type="sldNum" sz="quarter" idx="11"/>
          </p:nvPr>
        </p:nvSpPr>
        <p:spPr/>
        <p:txBody>
          <a:bodyPr/>
          <a:lstStyle/>
          <a:p>
            <a:fld id="{A90A6431-347B-4ED4-BB32-4132A66AF953}"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8FEEDA-DA35-4854-93FD-9C14C41C2308}" type="datetime1">
              <a:rPr lang="en-US" smtClean="0"/>
              <a:t>3/18/2014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40C5A-A1E2-40A5-9484-2D674FC1BAE2}" type="datetime1">
              <a:rPr lang="en-US" smtClean="0"/>
              <a:t>3/18/2014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AC37C16-1162-4C76-8DCA-11C6236C9DEE}" type="datetime1">
              <a:rPr lang="en-US" smtClean="0"/>
              <a:t>3/18/2014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524E36-9251-4A39-9CC7-8FDD65CAC274}" type="datetime1">
              <a:rPr lang="en-US" smtClean="0"/>
              <a:t>3/18/2014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78F5D71-A3D5-4195-8772-0B3C8257EA47}" type="datetime1">
              <a:rPr lang="en-US" smtClean="0"/>
              <a:t>3/18/2014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0A6431-347B-4ED4-BB32-4132A66AF953}"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F34A9F0-2530-4041-B7B9-3F2EA7AD6C40}" type="datetime1">
              <a:rPr lang="en-US" smtClean="0"/>
              <a:t>3/18/2014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90A6431-347B-4ED4-BB32-4132A66AF953}"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648751-029F-4DF3-8B12-79D97D32AEBD}" type="datetime1">
              <a:rPr lang="en-US" smtClean="0"/>
              <a:t>3/18/2014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90A6431-347B-4ED4-BB32-4132A66AF95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D40719-253B-4952-82C4-BA5CB3263DEE}" type="datetime1">
              <a:rPr lang="en-US" smtClean="0"/>
              <a:t>3/18/2014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90A6431-347B-4ED4-BB32-4132A66AF95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102BD-C24D-493A-80FD-D7BF28DAE6E3}" type="datetime1">
              <a:rPr lang="en-US" smtClean="0"/>
              <a:t>3/18/2014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0A6431-347B-4ED4-BB32-4132A66AF953}"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822D10-5350-47C9-A4AB-50C77788348C}" type="datetime1">
              <a:rPr lang="en-US" smtClean="0"/>
              <a:t>3/18/2014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0A6431-347B-4ED4-BB32-4132A66AF95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E8460DD-205B-48F7-B1D3-A7A17A8447B5}" type="datetime1">
              <a:rPr lang="en-US" smtClean="0"/>
              <a:t>3/18/2014</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90A6431-347B-4ED4-BB32-4132A66AF953}"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1026" name="Picture 2" descr="C:\Users\mhandler\Desktop\SealColor300pix.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1000"/>
                    </a14:imgEffect>
                    <a14:imgEffect>
                      <a14:brightnessContrast bright="25000" contrast="-2000"/>
                    </a14:imgEffect>
                  </a14:imgLayer>
                </a14:imgProps>
              </a:ext>
              <a:ext uri="{28A0092B-C50C-407E-A947-70E740481C1C}">
                <a14:useLocalDpi xmlns:a14="http://schemas.microsoft.com/office/drawing/2010/main" val="0"/>
              </a:ext>
            </a:extLst>
          </a:blip>
          <a:srcRect/>
          <a:stretch>
            <a:fillRect/>
          </a:stretch>
        </p:blipFill>
        <p:spPr bwMode="auto">
          <a:xfrm>
            <a:off x="3048000" y="2134360"/>
            <a:ext cx="2895600" cy="350367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838200" y="495299"/>
            <a:ext cx="7772400" cy="2209801"/>
          </a:xfrm>
        </p:spPr>
        <p:txBody>
          <a:bodyPr/>
          <a:lstStyle/>
          <a:p>
            <a:r>
              <a:rPr lang="en-US" sz="4400" b="1" dirty="0" smtClean="0">
                <a:solidFill>
                  <a:schemeClr val="tx1"/>
                </a:solidFill>
              </a:rPr>
              <a:t>FY 2014-2015 </a:t>
            </a:r>
            <a:br>
              <a:rPr lang="en-US" sz="4400" b="1" dirty="0" smtClean="0">
                <a:solidFill>
                  <a:schemeClr val="tx1"/>
                </a:solidFill>
              </a:rPr>
            </a:br>
            <a:r>
              <a:rPr lang="en-US" sz="4400" b="1" dirty="0" smtClean="0">
                <a:solidFill>
                  <a:schemeClr val="tx1"/>
                </a:solidFill>
              </a:rPr>
              <a:t>Budget Presentation to Board of Finance</a:t>
            </a:r>
            <a:endParaRPr lang="en-US" sz="4400" b="1" dirty="0">
              <a:solidFill>
                <a:schemeClr val="tx1"/>
              </a:solidFill>
            </a:endParaRPr>
          </a:p>
        </p:txBody>
      </p:sp>
      <p:sp>
        <p:nvSpPr>
          <p:cNvPr id="3" name="Subtitle 2"/>
          <p:cNvSpPr>
            <a:spLocks noGrp="1"/>
          </p:cNvSpPr>
          <p:nvPr>
            <p:ph type="subTitle" idx="1"/>
          </p:nvPr>
        </p:nvSpPr>
        <p:spPr>
          <a:xfrm>
            <a:off x="1371600" y="5749292"/>
            <a:ext cx="6400800" cy="727707"/>
          </a:xfrm>
        </p:spPr>
        <p:txBody>
          <a:bodyPr/>
          <a:lstStyle/>
          <a:p>
            <a:r>
              <a:rPr lang="en-US" b="1" dirty="0" smtClean="0"/>
              <a:t>March 17, 2014</a:t>
            </a:r>
            <a:endParaRPr lang="en-US" b="1" dirty="0"/>
          </a:p>
        </p:txBody>
      </p:sp>
      <p:sp>
        <p:nvSpPr>
          <p:cNvPr id="4" name="Subtitle 2"/>
          <p:cNvSpPr txBox="1">
            <a:spLocks/>
          </p:cNvSpPr>
          <p:nvPr/>
        </p:nvSpPr>
        <p:spPr>
          <a:xfrm>
            <a:off x="1371600" y="3886200"/>
            <a:ext cx="6400800" cy="1219200"/>
          </a:xfrm>
          <a:prstGeom prst="rect">
            <a:avLst/>
          </a:prstGeom>
        </p:spPr>
        <p:txBody>
          <a:bodyPr vert="horz" lIns="91440" tIns="45720" rIns="91440" bIns="45720" rtlCol="0">
            <a:normAutofit fontScale="85000" lnSpcReduction="10000"/>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r>
              <a:rPr lang="en-US" sz="3200" b="1" i="1" dirty="0" smtClean="0">
                <a:solidFill>
                  <a:schemeClr val="tx1"/>
                </a:solidFill>
                <a:latin typeface="+mn-lt"/>
              </a:rPr>
              <a:t>Building Department</a:t>
            </a:r>
          </a:p>
          <a:p>
            <a:r>
              <a:rPr lang="en-US" sz="3200" b="1" i="1" dirty="0" smtClean="0">
                <a:solidFill>
                  <a:schemeClr val="tx1"/>
                </a:solidFill>
                <a:latin typeface="+mn-lt"/>
              </a:rPr>
              <a:t>Robert DeMarco, Chief Building Official</a:t>
            </a:r>
            <a:endParaRPr lang="en-US" sz="3200" b="1" i="1" dirty="0">
              <a:solidFill>
                <a:schemeClr val="tx1"/>
              </a:solidFill>
              <a:latin typeface="+mn-lt"/>
            </a:endParaRPr>
          </a:p>
        </p:txBody>
      </p:sp>
    </p:spTree>
    <p:extLst>
      <p:ext uri="{BB962C8B-B14F-4D97-AF65-F5344CB8AC3E}">
        <p14:creationId xmlns:p14="http://schemas.microsoft.com/office/powerpoint/2010/main" val="37169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Operating Budget Request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9258030"/>
              </p:ext>
            </p:extLst>
          </p:nvPr>
        </p:nvGraphicFramePr>
        <p:xfrm>
          <a:off x="457200" y="2514600"/>
          <a:ext cx="8229600" cy="2387600"/>
        </p:xfrm>
        <a:graphic>
          <a:graphicData uri="http://schemas.openxmlformats.org/drawingml/2006/table">
            <a:tbl>
              <a:tblPr firstRow="1" bandRow="1">
                <a:tableStyleId>{5940675A-B579-460E-94D1-54222C63F5DA}</a:tableStyleId>
              </a:tblPr>
              <a:tblGrid>
                <a:gridCol w="4114800"/>
                <a:gridCol w="4114800"/>
              </a:tblGrid>
              <a:tr h="370840">
                <a:tc>
                  <a:txBody>
                    <a:bodyPr/>
                    <a:lstStyle/>
                    <a:p>
                      <a:r>
                        <a:rPr lang="en-US" dirty="0" smtClean="0"/>
                        <a:t>Total Funding Request</a:t>
                      </a:r>
                      <a:r>
                        <a:rPr lang="en-US" baseline="0" dirty="0" smtClean="0"/>
                        <a:t> FY 14-15 (All Activities)</a:t>
                      </a:r>
                    </a:p>
                  </a:txBody>
                  <a:tcPr/>
                </a:tc>
                <a:tc>
                  <a:txBody>
                    <a:bodyPr/>
                    <a:lstStyle/>
                    <a:p>
                      <a:r>
                        <a:rPr lang="en-US" sz="1800" dirty="0" smtClean="0"/>
                        <a:t>$1,546,733.</a:t>
                      </a:r>
                      <a:endParaRPr lang="en-US" sz="1800" dirty="0"/>
                    </a:p>
                  </a:txBody>
                  <a:tcPr/>
                </a:tc>
              </a:tr>
              <a:tr h="370840">
                <a:tc>
                  <a:txBody>
                    <a:bodyPr/>
                    <a:lstStyle/>
                    <a:p>
                      <a:r>
                        <a:rPr lang="en-US" dirty="0" smtClean="0"/>
                        <a:t>Change</a:t>
                      </a:r>
                      <a:r>
                        <a:rPr lang="en-US" baseline="0" dirty="0" smtClean="0"/>
                        <a:t> from FY 13-14 Adopted</a:t>
                      </a:r>
                      <a:endParaRPr lang="en-US" dirty="0"/>
                    </a:p>
                  </a:txBody>
                  <a:tcPr/>
                </a:tc>
                <a:tc>
                  <a:txBody>
                    <a:bodyPr/>
                    <a:lstStyle/>
                    <a:p>
                      <a:r>
                        <a:rPr lang="en-US" dirty="0" smtClean="0"/>
                        <a:t>$294,506 or 23.5% increase</a:t>
                      </a:r>
                      <a:endParaRPr lang="en-US" dirty="0"/>
                    </a:p>
                  </a:txBody>
                  <a:tcPr/>
                </a:tc>
              </a:tr>
              <a:tr h="208280">
                <a:tc>
                  <a:txBody>
                    <a:bodyPr/>
                    <a:lstStyle/>
                    <a:p>
                      <a:endParaRPr lang="en-US" dirty="0"/>
                    </a:p>
                  </a:txBody>
                  <a:tcPr>
                    <a:solidFill>
                      <a:schemeClr val="accent3">
                        <a:lumMod val="40000"/>
                        <a:lumOff val="60000"/>
                      </a:schemeClr>
                    </a:solidFill>
                  </a:tcPr>
                </a:tc>
                <a:tc>
                  <a:txBody>
                    <a:bodyPr/>
                    <a:lstStyle/>
                    <a:p>
                      <a:endParaRPr lang="en-US" dirty="0"/>
                    </a:p>
                  </a:txBody>
                  <a:tcPr>
                    <a:solidFill>
                      <a:schemeClr val="accent3">
                        <a:lumMod val="40000"/>
                        <a:lumOff val="60000"/>
                      </a:schemeClr>
                    </a:solidFill>
                  </a:tcPr>
                </a:tc>
              </a:tr>
              <a:tr h="370840">
                <a:tc>
                  <a:txBody>
                    <a:bodyPr/>
                    <a:lstStyle/>
                    <a:p>
                      <a:r>
                        <a:rPr lang="en-US" dirty="0" smtClean="0"/>
                        <a:t>Human Capital/Personnel</a:t>
                      </a:r>
                      <a:r>
                        <a:rPr lang="en-US" baseline="0" dirty="0" smtClean="0"/>
                        <a:t> FY 14-15 (All Activities)</a:t>
                      </a:r>
                      <a:endParaRPr lang="en-US" dirty="0"/>
                    </a:p>
                  </a:txBody>
                  <a:tcPr/>
                </a:tc>
                <a:tc>
                  <a:txBody>
                    <a:bodyPr/>
                    <a:lstStyle/>
                    <a:p>
                      <a:r>
                        <a:rPr lang="en-US" dirty="0" smtClean="0"/>
                        <a:t>New Building Construction Inspector that replaced a Mechanical Inspector </a:t>
                      </a:r>
                      <a:endParaRPr lang="en-US" dirty="0"/>
                    </a:p>
                  </a:txBody>
                  <a:tcPr/>
                </a:tc>
              </a:tr>
              <a:tr h="370840">
                <a:tc>
                  <a:txBody>
                    <a:bodyPr/>
                    <a:lstStyle/>
                    <a:p>
                      <a:r>
                        <a:rPr lang="en-US" dirty="0" smtClean="0"/>
                        <a:t>Change from FY 13-14</a:t>
                      </a:r>
                      <a:r>
                        <a:rPr lang="en-US" baseline="0" dirty="0" smtClean="0"/>
                        <a:t> Adopted</a:t>
                      </a:r>
                      <a:endParaRPr lang="en-US" dirty="0"/>
                    </a:p>
                  </a:txBody>
                  <a:tcPr/>
                </a:tc>
                <a:tc>
                  <a:txBody>
                    <a:bodyPr/>
                    <a:lstStyle/>
                    <a:p>
                      <a:r>
                        <a:rPr lang="en-US" dirty="0" smtClean="0"/>
                        <a:t>No </a:t>
                      </a:r>
                      <a:r>
                        <a:rPr lang="en-US" dirty="0" smtClean="0"/>
                        <a:t>Change</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A90A6431-347B-4ED4-BB32-4132A66AF953}" type="slidenum">
              <a:rPr lang="en-US" smtClean="0"/>
              <a:t>2</a:t>
            </a:fld>
            <a:endParaRPr lang="en-US" dirty="0"/>
          </a:p>
        </p:txBody>
      </p:sp>
    </p:spTree>
    <p:extLst>
      <p:ext uri="{BB962C8B-B14F-4D97-AF65-F5344CB8AC3E}">
        <p14:creationId xmlns:p14="http://schemas.microsoft.com/office/powerpoint/2010/main" val="83381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Budget Request by Activity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7994463"/>
              </p:ext>
            </p:extLst>
          </p:nvPr>
        </p:nvGraphicFramePr>
        <p:xfrm>
          <a:off x="152400" y="1600200"/>
          <a:ext cx="8839199" cy="4836160"/>
        </p:xfrm>
        <a:graphic>
          <a:graphicData uri="http://schemas.openxmlformats.org/drawingml/2006/table">
            <a:tbl>
              <a:tblPr firstRow="1" bandRow="1">
                <a:tableStyleId>{5940675A-B579-460E-94D1-54222C63F5DA}</a:tableStyleId>
              </a:tblPr>
              <a:tblGrid>
                <a:gridCol w="1274119"/>
                <a:gridCol w="1513016"/>
                <a:gridCol w="1784865"/>
                <a:gridCol w="1786021"/>
                <a:gridCol w="1240589"/>
                <a:gridCol w="1240589"/>
              </a:tblGrid>
              <a:tr h="609600">
                <a:tc>
                  <a:txBody>
                    <a:bodyPr/>
                    <a:lstStyle/>
                    <a:p>
                      <a:r>
                        <a:rPr lang="en-US" sz="1600" dirty="0" smtClean="0"/>
                        <a:t>Activity</a:t>
                      </a:r>
                      <a:r>
                        <a:rPr lang="en-US" sz="1600" baseline="0" dirty="0" smtClean="0"/>
                        <a:t> Name</a:t>
                      </a:r>
                      <a:endParaRPr lang="en-US" sz="1600" dirty="0"/>
                    </a:p>
                  </a:txBody>
                  <a:tcPr/>
                </a:tc>
                <a:tc>
                  <a:txBody>
                    <a:bodyPr/>
                    <a:lstStyle/>
                    <a:p>
                      <a:pPr algn="ctr"/>
                      <a:r>
                        <a:rPr lang="en-US" sz="1600" dirty="0" smtClean="0"/>
                        <a:t>Starting</a:t>
                      </a:r>
                      <a:r>
                        <a:rPr lang="en-US" sz="1600" baseline="0" dirty="0" smtClean="0"/>
                        <a:t> </a:t>
                      </a:r>
                      <a:r>
                        <a:rPr lang="en-US" sz="1600" dirty="0" smtClean="0"/>
                        <a:t>Page Number</a:t>
                      </a:r>
                      <a:endParaRPr lang="en-US" sz="1600" dirty="0"/>
                    </a:p>
                  </a:txBody>
                  <a:tcPr/>
                </a:tc>
                <a:tc>
                  <a:txBody>
                    <a:bodyPr/>
                    <a:lstStyle/>
                    <a:p>
                      <a:pPr algn="ctr"/>
                      <a:r>
                        <a:rPr lang="en-US" sz="1600" dirty="0" smtClean="0"/>
                        <a:t>FY 14-15 Mayor’s Request</a:t>
                      </a:r>
                      <a:endParaRPr lang="en-US" sz="1600" dirty="0"/>
                    </a:p>
                  </a:txBody>
                  <a:tcPr/>
                </a:tc>
                <a:tc>
                  <a:txBody>
                    <a:bodyPr/>
                    <a:lstStyle/>
                    <a:p>
                      <a:pPr algn="ctr"/>
                      <a:r>
                        <a:rPr lang="en-US" sz="1600" dirty="0" smtClean="0"/>
                        <a:t>FY 13-14 Adopted</a:t>
                      </a:r>
                      <a:endParaRPr lang="en-US" sz="1600" dirty="0"/>
                    </a:p>
                  </a:txBody>
                  <a:tcPr/>
                </a:tc>
                <a:tc>
                  <a:txBody>
                    <a:bodyPr/>
                    <a:lstStyle/>
                    <a:p>
                      <a:pPr algn="ctr"/>
                      <a:r>
                        <a:rPr lang="en-US" sz="1600" dirty="0" smtClean="0"/>
                        <a:t>$</a:t>
                      </a:r>
                      <a:r>
                        <a:rPr lang="en-US" sz="1600" baseline="0" dirty="0" smtClean="0"/>
                        <a:t> Change</a:t>
                      </a:r>
                      <a:endParaRPr lang="en-US" sz="1600" dirty="0"/>
                    </a:p>
                  </a:txBody>
                  <a:tcPr>
                    <a:solidFill>
                      <a:schemeClr val="accent3">
                        <a:lumMod val="40000"/>
                        <a:lumOff val="60000"/>
                      </a:schemeClr>
                    </a:solidFill>
                  </a:tcPr>
                </a:tc>
                <a:tc>
                  <a:txBody>
                    <a:bodyPr/>
                    <a:lstStyle/>
                    <a:p>
                      <a:pPr algn="ctr"/>
                      <a:r>
                        <a:rPr lang="en-US" sz="1600" dirty="0" smtClean="0"/>
                        <a:t>% Change</a:t>
                      </a:r>
                      <a:endParaRPr lang="en-US" sz="1600" dirty="0"/>
                    </a:p>
                  </a:txBody>
                  <a:tcPr>
                    <a:solidFill>
                      <a:schemeClr val="accent3">
                        <a:lumMod val="40000"/>
                        <a:lumOff val="60000"/>
                      </a:schemeClr>
                    </a:solidFill>
                  </a:tcPr>
                </a:tc>
              </a:tr>
              <a:tr h="370840">
                <a:tc>
                  <a:txBody>
                    <a:bodyPr/>
                    <a:lstStyle/>
                    <a:p>
                      <a:r>
                        <a:rPr lang="en-US" sz="1200" dirty="0" smtClean="0"/>
                        <a:t>Salaries</a:t>
                      </a:r>
                      <a:endParaRPr lang="en-US" sz="1200" dirty="0"/>
                    </a:p>
                  </a:txBody>
                  <a:tcPr/>
                </a:tc>
                <a:tc>
                  <a:txBody>
                    <a:bodyPr/>
                    <a:lstStyle/>
                    <a:p>
                      <a:r>
                        <a:rPr lang="en-US" sz="1200" dirty="0" smtClean="0"/>
                        <a:t>109</a:t>
                      </a:r>
                      <a:endParaRPr lang="en-US" sz="1200" dirty="0"/>
                    </a:p>
                  </a:txBody>
                  <a:tcPr/>
                </a:tc>
                <a:tc>
                  <a:txBody>
                    <a:bodyPr/>
                    <a:lstStyle/>
                    <a:p>
                      <a:r>
                        <a:rPr lang="en-US" sz="1200" dirty="0" smtClean="0"/>
                        <a:t>818,915</a:t>
                      </a:r>
                      <a:endParaRPr lang="en-US" sz="1200" dirty="0"/>
                    </a:p>
                  </a:txBody>
                  <a:tcPr/>
                </a:tc>
                <a:tc>
                  <a:txBody>
                    <a:bodyPr/>
                    <a:lstStyle/>
                    <a:p>
                      <a:r>
                        <a:rPr lang="en-US" sz="1200" dirty="0" smtClean="0"/>
                        <a:t>809,321</a:t>
                      </a:r>
                      <a:endParaRPr lang="en-US" sz="1200" dirty="0"/>
                    </a:p>
                  </a:txBody>
                  <a:tcPr/>
                </a:tc>
                <a:tc>
                  <a:txBody>
                    <a:bodyPr/>
                    <a:lstStyle/>
                    <a:p>
                      <a:r>
                        <a:rPr lang="en-US" sz="1200" dirty="0" smtClean="0"/>
                        <a:t>9,594</a:t>
                      </a:r>
                      <a:endParaRPr lang="en-US" sz="1200" dirty="0"/>
                    </a:p>
                  </a:txBody>
                  <a:tcPr>
                    <a:solidFill>
                      <a:schemeClr val="accent3">
                        <a:lumMod val="40000"/>
                        <a:lumOff val="60000"/>
                      </a:schemeClr>
                    </a:solidFill>
                  </a:tcPr>
                </a:tc>
                <a:tc>
                  <a:txBody>
                    <a:bodyPr/>
                    <a:lstStyle/>
                    <a:p>
                      <a:r>
                        <a:rPr lang="en-US" sz="1200" dirty="0" smtClean="0"/>
                        <a:t>1.8% Increase</a:t>
                      </a:r>
                      <a:endParaRPr lang="en-US" sz="1200" dirty="0" smtClean="0"/>
                    </a:p>
                  </a:txBody>
                  <a:tcPr>
                    <a:solidFill>
                      <a:schemeClr val="accent3">
                        <a:lumMod val="40000"/>
                        <a:lumOff val="60000"/>
                      </a:schemeClr>
                    </a:solidFill>
                  </a:tcPr>
                </a:tc>
              </a:tr>
              <a:tr h="370840">
                <a:tc>
                  <a:txBody>
                    <a:bodyPr/>
                    <a:lstStyle/>
                    <a:p>
                      <a:r>
                        <a:rPr lang="en-US" sz="1200" dirty="0" smtClean="0"/>
                        <a:t>Permanent Part-Time </a:t>
                      </a:r>
                      <a:endParaRPr lang="en-US" sz="1200" dirty="0"/>
                    </a:p>
                  </a:txBody>
                  <a:tcPr/>
                </a:tc>
                <a:tc>
                  <a:txBody>
                    <a:bodyPr/>
                    <a:lstStyle/>
                    <a:p>
                      <a:r>
                        <a:rPr lang="en-US" sz="1200" dirty="0" smtClean="0"/>
                        <a:t>109</a:t>
                      </a:r>
                      <a:endParaRPr lang="en-US" sz="1200" dirty="0"/>
                    </a:p>
                  </a:txBody>
                  <a:tcPr/>
                </a:tc>
                <a:tc>
                  <a:txBody>
                    <a:bodyPr/>
                    <a:lstStyle/>
                    <a:p>
                      <a:r>
                        <a:rPr lang="en-US" sz="1200" dirty="0" smtClean="0"/>
                        <a:t>16,809</a:t>
                      </a:r>
                      <a:endParaRPr lang="en-US" sz="1200" dirty="0"/>
                    </a:p>
                  </a:txBody>
                  <a:tcPr/>
                </a:tc>
                <a:tc>
                  <a:txBody>
                    <a:bodyPr/>
                    <a:lstStyle/>
                    <a:p>
                      <a:r>
                        <a:rPr lang="en-US" sz="1200" dirty="0" smtClean="0"/>
                        <a:t>16,809</a:t>
                      </a:r>
                      <a:endParaRPr lang="en-US" sz="1200" dirty="0"/>
                    </a:p>
                  </a:txBody>
                  <a:tcPr/>
                </a:tc>
                <a:tc>
                  <a:txBody>
                    <a:bodyPr/>
                    <a:lstStyle/>
                    <a:p>
                      <a:r>
                        <a:rPr lang="en-US" sz="1200" dirty="0" smtClean="0"/>
                        <a:t>None</a:t>
                      </a:r>
                      <a:endParaRPr lang="en-US" sz="1200" dirty="0"/>
                    </a:p>
                  </a:txBody>
                  <a:tcPr>
                    <a:solidFill>
                      <a:schemeClr val="accent3">
                        <a:lumMod val="40000"/>
                        <a:lumOff val="60000"/>
                      </a:schemeClr>
                    </a:solidFill>
                  </a:tcPr>
                </a:tc>
                <a:tc>
                  <a:txBody>
                    <a:bodyPr/>
                    <a:lstStyle/>
                    <a:p>
                      <a:r>
                        <a:rPr lang="en-US" sz="1200" dirty="0" smtClean="0"/>
                        <a:t>None</a:t>
                      </a:r>
                      <a:endParaRPr lang="en-US" sz="1200" dirty="0"/>
                    </a:p>
                  </a:txBody>
                  <a:tcPr>
                    <a:solidFill>
                      <a:schemeClr val="accent3">
                        <a:lumMod val="40000"/>
                        <a:lumOff val="60000"/>
                      </a:schemeClr>
                    </a:solidFill>
                  </a:tcPr>
                </a:tc>
              </a:tr>
              <a:tr h="370840">
                <a:tc>
                  <a:txBody>
                    <a:bodyPr/>
                    <a:lstStyle/>
                    <a:p>
                      <a:r>
                        <a:rPr lang="en-US" sz="1200" dirty="0" smtClean="0"/>
                        <a:t>Seasonal</a:t>
                      </a:r>
                      <a:endParaRPr lang="en-US" sz="1200" dirty="0"/>
                    </a:p>
                  </a:txBody>
                  <a:tcPr/>
                </a:tc>
                <a:tc>
                  <a:txBody>
                    <a:bodyPr/>
                    <a:lstStyle/>
                    <a:p>
                      <a:r>
                        <a:rPr lang="en-US" sz="1200" dirty="0" smtClean="0"/>
                        <a:t>109</a:t>
                      </a:r>
                      <a:endParaRPr lang="en-US" sz="1200" dirty="0"/>
                    </a:p>
                  </a:txBody>
                  <a:tcPr/>
                </a:tc>
                <a:tc>
                  <a:txBody>
                    <a:bodyPr/>
                    <a:lstStyle/>
                    <a:p>
                      <a:r>
                        <a:rPr lang="en-US" sz="1200" dirty="0" smtClean="0"/>
                        <a:t>22,500</a:t>
                      </a:r>
                      <a:endParaRPr lang="en-US" sz="1200" dirty="0"/>
                    </a:p>
                  </a:txBody>
                  <a:tcPr/>
                </a:tc>
                <a:tc>
                  <a:txBody>
                    <a:bodyPr/>
                    <a:lstStyle/>
                    <a:p>
                      <a:r>
                        <a:rPr lang="en-US" sz="1200" dirty="0" smtClean="0"/>
                        <a:t>22,500</a:t>
                      </a:r>
                      <a:endParaRPr lang="en-US" sz="1200" dirty="0"/>
                    </a:p>
                  </a:txBody>
                  <a:tcPr/>
                </a:tc>
                <a:tc>
                  <a:txBody>
                    <a:bodyPr/>
                    <a:lstStyle/>
                    <a:p>
                      <a:r>
                        <a:rPr lang="en-US" sz="1200" dirty="0" smtClean="0"/>
                        <a:t>None</a:t>
                      </a:r>
                      <a:endParaRPr lang="en-US" sz="1200" dirty="0"/>
                    </a:p>
                  </a:txBody>
                  <a:tcPr>
                    <a:solidFill>
                      <a:schemeClr val="accent3">
                        <a:lumMod val="40000"/>
                        <a:lumOff val="60000"/>
                      </a:schemeClr>
                    </a:solidFill>
                  </a:tcPr>
                </a:tc>
                <a:tc>
                  <a:txBody>
                    <a:bodyPr/>
                    <a:lstStyle/>
                    <a:p>
                      <a:r>
                        <a:rPr lang="en-US" sz="1200" dirty="0" smtClean="0"/>
                        <a:t>None</a:t>
                      </a:r>
                      <a:endParaRPr lang="en-US" sz="1200" dirty="0"/>
                    </a:p>
                  </a:txBody>
                  <a:tcPr>
                    <a:solidFill>
                      <a:schemeClr val="accent3">
                        <a:lumMod val="40000"/>
                        <a:lumOff val="60000"/>
                      </a:schemeClr>
                    </a:solidFill>
                  </a:tcPr>
                </a:tc>
              </a:tr>
              <a:tr h="370840">
                <a:tc>
                  <a:txBody>
                    <a:bodyPr/>
                    <a:lstStyle/>
                    <a:p>
                      <a:r>
                        <a:rPr lang="en-US" sz="1200" b="0" dirty="0" smtClean="0">
                          <a:solidFill>
                            <a:schemeClr val="tx1"/>
                          </a:solidFill>
                        </a:rPr>
                        <a:t>Overtime</a:t>
                      </a:r>
                      <a:endParaRPr lang="en-US" sz="1200" b="0" dirty="0">
                        <a:solidFill>
                          <a:schemeClr val="tx1"/>
                        </a:solidFill>
                      </a:endParaRPr>
                    </a:p>
                  </a:txBody>
                  <a:tcPr/>
                </a:tc>
                <a:tc>
                  <a:txBody>
                    <a:bodyPr/>
                    <a:lstStyle/>
                    <a:p>
                      <a:r>
                        <a:rPr lang="en-US" sz="1200" dirty="0" smtClean="0"/>
                        <a:t>109</a:t>
                      </a:r>
                      <a:endParaRPr lang="en-US" sz="1200" dirty="0"/>
                    </a:p>
                  </a:txBody>
                  <a:tcPr/>
                </a:tc>
                <a:tc>
                  <a:txBody>
                    <a:bodyPr/>
                    <a:lstStyle/>
                    <a:p>
                      <a:r>
                        <a:rPr lang="en-US" sz="1200" dirty="0" smtClean="0"/>
                        <a:t>6,000</a:t>
                      </a:r>
                      <a:endParaRPr lang="en-US" sz="1200" dirty="0"/>
                    </a:p>
                  </a:txBody>
                  <a:tcPr/>
                </a:tc>
                <a:tc>
                  <a:txBody>
                    <a:bodyPr/>
                    <a:lstStyle/>
                    <a:p>
                      <a:r>
                        <a:rPr lang="en-US" sz="1200" dirty="0" smtClean="0"/>
                        <a:t>6,000</a:t>
                      </a:r>
                      <a:endParaRPr lang="en-US" sz="1200" dirty="0"/>
                    </a:p>
                  </a:txBody>
                  <a:tcPr/>
                </a:tc>
                <a:tc>
                  <a:txBody>
                    <a:bodyPr/>
                    <a:lstStyle/>
                    <a:p>
                      <a:r>
                        <a:rPr lang="en-US" sz="1200" dirty="0" smtClean="0"/>
                        <a:t>None</a:t>
                      </a:r>
                      <a:endParaRPr lang="en-US" sz="1200" dirty="0"/>
                    </a:p>
                  </a:txBody>
                  <a:tcPr>
                    <a:solidFill>
                      <a:schemeClr val="accent3">
                        <a:lumMod val="40000"/>
                        <a:lumOff val="60000"/>
                      </a:schemeClr>
                    </a:solidFill>
                  </a:tcPr>
                </a:tc>
                <a:tc>
                  <a:txBody>
                    <a:bodyPr/>
                    <a:lstStyle/>
                    <a:p>
                      <a:r>
                        <a:rPr lang="en-US" sz="1200" dirty="0" smtClean="0"/>
                        <a:t>None</a:t>
                      </a:r>
                      <a:endParaRPr lang="en-US" sz="1200" dirty="0"/>
                    </a:p>
                  </a:txBody>
                  <a:tcPr>
                    <a:solidFill>
                      <a:schemeClr val="accent3">
                        <a:lumMod val="40000"/>
                        <a:lumOff val="60000"/>
                      </a:schemeClr>
                    </a:solidFill>
                  </a:tcPr>
                </a:tc>
              </a:tr>
              <a:tr h="370840">
                <a:tc>
                  <a:txBody>
                    <a:bodyPr/>
                    <a:lstStyle/>
                    <a:p>
                      <a:r>
                        <a:rPr lang="en-US" sz="1200" dirty="0" smtClean="0"/>
                        <a:t>Active –Medical &amp; Life</a:t>
                      </a:r>
                      <a:endParaRPr lang="en-US" sz="1200" dirty="0"/>
                    </a:p>
                  </a:txBody>
                  <a:tcPr/>
                </a:tc>
                <a:tc>
                  <a:txBody>
                    <a:bodyPr/>
                    <a:lstStyle/>
                    <a:p>
                      <a:r>
                        <a:rPr lang="en-US" sz="1200" dirty="0" smtClean="0"/>
                        <a:t>109</a:t>
                      </a:r>
                      <a:endParaRPr lang="en-US" sz="1200" dirty="0"/>
                    </a:p>
                  </a:txBody>
                  <a:tcPr/>
                </a:tc>
                <a:tc>
                  <a:txBody>
                    <a:bodyPr/>
                    <a:lstStyle/>
                    <a:p>
                      <a:r>
                        <a:rPr lang="en-US" sz="1200" dirty="0" smtClean="0"/>
                        <a:t>234,990</a:t>
                      </a:r>
                      <a:endParaRPr lang="en-US" sz="1200" dirty="0"/>
                    </a:p>
                  </a:txBody>
                  <a:tcPr/>
                </a:tc>
                <a:tc>
                  <a:txBody>
                    <a:bodyPr/>
                    <a:lstStyle/>
                    <a:p>
                      <a:r>
                        <a:rPr lang="en-US" sz="1200" dirty="0" smtClean="0"/>
                        <a:t>183,700</a:t>
                      </a:r>
                      <a:endParaRPr lang="en-US" sz="1200" dirty="0"/>
                    </a:p>
                  </a:txBody>
                  <a:tcPr/>
                </a:tc>
                <a:tc>
                  <a:txBody>
                    <a:bodyPr/>
                    <a:lstStyle/>
                    <a:p>
                      <a:r>
                        <a:rPr lang="en-US" sz="1200" dirty="0" smtClean="0"/>
                        <a:t>51,290</a:t>
                      </a:r>
                      <a:endParaRPr lang="en-US" sz="1200" dirty="0"/>
                    </a:p>
                  </a:txBody>
                  <a:tcPr>
                    <a:solidFill>
                      <a:schemeClr val="accent3">
                        <a:lumMod val="40000"/>
                        <a:lumOff val="60000"/>
                      </a:schemeClr>
                    </a:solidFill>
                  </a:tcPr>
                </a:tc>
                <a:tc>
                  <a:txBody>
                    <a:bodyPr/>
                    <a:lstStyle/>
                    <a:p>
                      <a:r>
                        <a:rPr lang="en-US" sz="1200" dirty="0" smtClean="0"/>
                        <a:t>30% Increase</a:t>
                      </a:r>
                      <a:endParaRPr lang="en-US" sz="1200" dirty="0"/>
                    </a:p>
                  </a:txBody>
                  <a:tcPr>
                    <a:solidFill>
                      <a:schemeClr val="accent3">
                        <a:lumMod val="40000"/>
                        <a:lumOff val="60000"/>
                      </a:schemeClr>
                    </a:solidFill>
                  </a:tcPr>
                </a:tc>
              </a:tr>
              <a:tr h="370840">
                <a:tc>
                  <a:txBody>
                    <a:bodyPr/>
                    <a:lstStyle/>
                    <a:p>
                      <a:r>
                        <a:rPr lang="en-US" sz="1200" dirty="0" smtClean="0"/>
                        <a:t>Retiree –Medical &amp; Life</a:t>
                      </a:r>
                      <a:endParaRPr lang="en-US" sz="1200" dirty="0"/>
                    </a:p>
                  </a:txBody>
                  <a:tcPr/>
                </a:tc>
                <a:tc>
                  <a:txBody>
                    <a:bodyPr/>
                    <a:lstStyle/>
                    <a:p>
                      <a:r>
                        <a:rPr lang="en-US" sz="1200" dirty="0" smtClean="0"/>
                        <a:t>109</a:t>
                      </a:r>
                      <a:endParaRPr lang="en-US" sz="1200" dirty="0"/>
                    </a:p>
                  </a:txBody>
                  <a:tcPr/>
                </a:tc>
                <a:tc>
                  <a:txBody>
                    <a:bodyPr/>
                    <a:lstStyle/>
                    <a:p>
                      <a:r>
                        <a:rPr lang="en-US" sz="1200" dirty="0" smtClean="0"/>
                        <a:t>105,158</a:t>
                      </a:r>
                      <a:endParaRPr lang="en-US" sz="1200" dirty="0"/>
                    </a:p>
                  </a:txBody>
                  <a:tcPr/>
                </a:tc>
                <a:tc>
                  <a:txBody>
                    <a:bodyPr/>
                    <a:lstStyle/>
                    <a:p>
                      <a:r>
                        <a:rPr lang="en-US" sz="1200" dirty="0" smtClean="0"/>
                        <a:t>97,969</a:t>
                      </a:r>
                      <a:endParaRPr lang="en-US" sz="1200" dirty="0"/>
                    </a:p>
                  </a:txBody>
                  <a:tcPr/>
                </a:tc>
                <a:tc>
                  <a:txBody>
                    <a:bodyPr/>
                    <a:lstStyle/>
                    <a:p>
                      <a:r>
                        <a:rPr lang="en-US" sz="1200" dirty="0" smtClean="0"/>
                        <a:t>7,189</a:t>
                      </a:r>
                      <a:endParaRPr lang="en-US" sz="1200" dirty="0"/>
                    </a:p>
                  </a:txBody>
                  <a:tcPr>
                    <a:solidFill>
                      <a:schemeClr val="accent3">
                        <a:lumMod val="40000"/>
                        <a:lumOff val="60000"/>
                      </a:schemeClr>
                    </a:solidFill>
                  </a:tcPr>
                </a:tc>
                <a:tc>
                  <a:txBody>
                    <a:bodyPr/>
                    <a:lstStyle/>
                    <a:p>
                      <a:r>
                        <a:rPr lang="en-US" sz="1200" dirty="0" smtClean="0"/>
                        <a:t>7.3% Increase</a:t>
                      </a:r>
                      <a:endParaRPr lang="en-US" sz="1200" dirty="0"/>
                    </a:p>
                  </a:txBody>
                  <a:tcPr>
                    <a:solidFill>
                      <a:schemeClr val="accent3">
                        <a:lumMod val="40000"/>
                        <a:lumOff val="60000"/>
                      </a:schemeClr>
                    </a:solidFill>
                  </a:tcPr>
                </a:tc>
              </a:tr>
              <a:tr h="370840">
                <a:tc>
                  <a:txBody>
                    <a:bodyPr/>
                    <a:lstStyle/>
                    <a:p>
                      <a:r>
                        <a:rPr lang="en-US" sz="1200" dirty="0" smtClean="0"/>
                        <a:t>Social Security</a:t>
                      </a:r>
                      <a:endParaRPr lang="en-US" sz="1200" dirty="0"/>
                    </a:p>
                  </a:txBody>
                  <a:tcPr/>
                </a:tc>
                <a:tc>
                  <a:txBody>
                    <a:bodyPr/>
                    <a:lstStyle/>
                    <a:p>
                      <a:r>
                        <a:rPr lang="en-US" sz="1200" dirty="0" smtClean="0"/>
                        <a:t>109</a:t>
                      </a:r>
                      <a:endParaRPr lang="en-US" sz="1200" dirty="0"/>
                    </a:p>
                  </a:txBody>
                  <a:tcPr/>
                </a:tc>
                <a:tc>
                  <a:txBody>
                    <a:bodyPr/>
                    <a:lstStyle/>
                    <a:p>
                      <a:r>
                        <a:rPr lang="en-US" sz="1200" dirty="0" smtClean="0"/>
                        <a:t>66,113</a:t>
                      </a:r>
                      <a:endParaRPr lang="en-US" sz="1200" dirty="0"/>
                    </a:p>
                  </a:txBody>
                  <a:tcPr/>
                </a:tc>
                <a:tc>
                  <a:txBody>
                    <a:bodyPr/>
                    <a:lstStyle/>
                    <a:p>
                      <a:r>
                        <a:rPr lang="en-US" sz="1200" dirty="0" smtClean="0"/>
                        <a:t>65,498</a:t>
                      </a:r>
                      <a:endParaRPr lang="en-US" sz="1200" dirty="0"/>
                    </a:p>
                  </a:txBody>
                  <a:tcPr/>
                </a:tc>
                <a:tc>
                  <a:txBody>
                    <a:bodyPr/>
                    <a:lstStyle/>
                    <a:p>
                      <a:r>
                        <a:rPr lang="en-US" sz="1200" dirty="0" smtClean="0"/>
                        <a:t>615</a:t>
                      </a:r>
                      <a:endParaRPr lang="en-US" sz="1200" dirty="0"/>
                    </a:p>
                  </a:txBody>
                  <a:tcPr>
                    <a:solidFill>
                      <a:schemeClr val="accent3">
                        <a:lumMod val="40000"/>
                        <a:lumOff val="60000"/>
                      </a:schemeClr>
                    </a:solidFill>
                  </a:tcPr>
                </a:tc>
                <a:tc>
                  <a:txBody>
                    <a:bodyPr/>
                    <a:lstStyle/>
                    <a:p>
                      <a:r>
                        <a:rPr lang="en-US" sz="1200" dirty="0" smtClean="0"/>
                        <a:t>1% Increase</a:t>
                      </a:r>
                      <a:endParaRPr lang="en-US" sz="1200" dirty="0"/>
                    </a:p>
                  </a:txBody>
                  <a:tcPr>
                    <a:solidFill>
                      <a:schemeClr val="accent3">
                        <a:lumMod val="40000"/>
                        <a:lumOff val="60000"/>
                      </a:schemeClr>
                    </a:solidFill>
                  </a:tcPr>
                </a:tc>
              </a:tr>
              <a:tr h="370840">
                <a:tc>
                  <a:txBody>
                    <a:bodyPr/>
                    <a:lstStyle/>
                    <a:p>
                      <a:r>
                        <a:rPr lang="en-US" sz="1200" dirty="0" smtClean="0"/>
                        <a:t>Classified Pension Fund</a:t>
                      </a:r>
                      <a:endParaRPr lang="en-US" sz="1200" dirty="0"/>
                    </a:p>
                  </a:txBody>
                  <a:tcPr/>
                </a:tc>
                <a:tc>
                  <a:txBody>
                    <a:bodyPr/>
                    <a:lstStyle/>
                    <a:p>
                      <a:r>
                        <a:rPr lang="en-US" sz="1200" dirty="0" smtClean="0"/>
                        <a:t>109</a:t>
                      </a:r>
                      <a:endParaRPr lang="en-US" sz="1200" dirty="0"/>
                    </a:p>
                  </a:txBody>
                  <a:tcPr/>
                </a:tc>
                <a:tc>
                  <a:txBody>
                    <a:bodyPr/>
                    <a:lstStyle/>
                    <a:p>
                      <a:r>
                        <a:rPr lang="en-US" sz="1200" dirty="0" smtClean="0"/>
                        <a:t>102,018</a:t>
                      </a:r>
                      <a:endParaRPr lang="en-US" sz="1200" dirty="0"/>
                    </a:p>
                  </a:txBody>
                  <a:tcPr/>
                </a:tc>
                <a:tc>
                  <a:txBody>
                    <a:bodyPr/>
                    <a:lstStyle/>
                    <a:p>
                      <a:r>
                        <a:rPr lang="en-US" sz="1200" dirty="0" smtClean="0"/>
                        <a:t>0</a:t>
                      </a:r>
                      <a:endParaRPr lang="en-US" sz="1200" dirty="0"/>
                    </a:p>
                  </a:txBody>
                  <a:tcPr/>
                </a:tc>
                <a:tc>
                  <a:txBody>
                    <a:bodyPr/>
                    <a:lstStyle/>
                    <a:p>
                      <a:r>
                        <a:rPr lang="en-US" sz="1200" dirty="0" smtClean="0"/>
                        <a:t>102,018</a:t>
                      </a:r>
                      <a:endParaRPr lang="en-US" sz="1200" dirty="0"/>
                    </a:p>
                  </a:txBody>
                  <a:tcPr>
                    <a:solidFill>
                      <a:schemeClr val="accent3">
                        <a:lumMod val="40000"/>
                        <a:lumOff val="60000"/>
                      </a:schemeClr>
                    </a:solidFill>
                  </a:tcPr>
                </a:tc>
                <a:tc>
                  <a:txBody>
                    <a:bodyPr/>
                    <a:lstStyle/>
                    <a:p>
                      <a:r>
                        <a:rPr lang="en-US" sz="1200" dirty="0" smtClean="0"/>
                        <a:t>100</a:t>
                      </a:r>
                      <a:r>
                        <a:rPr lang="en-US" sz="1200" dirty="0" smtClean="0"/>
                        <a:t>% Increase</a:t>
                      </a:r>
                      <a:endParaRPr lang="en-US" sz="1200" dirty="0"/>
                    </a:p>
                  </a:txBody>
                  <a:tcPr>
                    <a:solidFill>
                      <a:schemeClr val="accent3">
                        <a:lumMod val="40000"/>
                        <a:lumOff val="60000"/>
                      </a:schemeClr>
                    </a:solidFill>
                  </a:tcPr>
                </a:tc>
              </a:tr>
              <a:tr h="370840">
                <a:tc>
                  <a:txBody>
                    <a:bodyPr/>
                    <a:lstStyle/>
                    <a:p>
                      <a:r>
                        <a:rPr lang="en-US" sz="1200" dirty="0" smtClean="0"/>
                        <a:t>OPEB Contribution</a:t>
                      </a:r>
                      <a:endParaRPr lang="en-US" sz="1200" dirty="0"/>
                    </a:p>
                  </a:txBody>
                  <a:tcPr/>
                </a:tc>
                <a:tc>
                  <a:txBody>
                    <a:bodyPr/>
                    <a:lstStyle/>
                    <a:p>
                      <a:r>
                        <a:rPr lang="en-US" sz="1200" dirty="0" smtClean="0"/>
                        <a:t>109</a:t>
                      </a:r>
                      <a:endParaRPr lang="en-US" sz="1200" dirty="0"/>
                    </a:p>
                  </a:txBody>
                  <a:tcPr/>
                </a:tc>
                <a:tc>
                  <a:txBody>
                    <a:bodyPr/>
                    <a:lstStyle/>
                    <a:p>
                      <a:r>
                        <a:rPr lang="en-US" sz="1200" dirty="0" smtClean="0"/>
                        <a:t>59,357</a:t>
                      </a:r>
                      <a:endParaRPr lang="en-US" sz="1200" dirty="0"/>
                    </a:p>
                  </a:txBody>
                  <a:tcPr/>
                </a:tc>
                <a:tc>
                  <a:txBody>
                    <a:bodyPr/>
                    <a:lstStyle/>
                    <a:p>
                      <a:r>
                        <a:rPr lang="en-US" sz="1200" dirty="0" smtClean="0"/>
                        <a:t>0</a:t>
                      </a:r>
                      <a:endParaRPr lang="en-US" sz="1200" dirty="0"/>
                    </a:p>
                  </a:txBody>
                  <a:tcPr/>
                </a:tc>
                <a:tc>
                  <a:txBody>
                    <a:bodyPr/>
                    <a:lstStyle/>
                    <a:p>
                      <a:r>
                        <a:rPr lang="en-US" sz="1200" dirty="0" smtClean="0"/>
                        <a:t>59,357</a:t>
                      </a:r>
                      <a:endParaRPr lang="en-US" sz="1200" dirty="0"/>
                    </a:p>
                  </a:txBody>
                  <a:tcPr>
                    <a:solidFill>
                      <a:schemeClr val="accent3">
                        <a:lumMod val="40000"/>
                        <a:lumOff val="60000"/>
                      </a:schemeClr>
                    </a:solidFill>
                  </a:tcPr>
                </a:tc>
                <a:tc>
                  <a:txBody>
                    <a:bodyPr/>
                    <a:lstStyle/>
                    <a:p>
                      <a:r>
                        <a:rPr lang="en-US" sz="1200" dirty="0" smtClean="0"/>
                        <a:t>100</a:t>
                      </a:r>
                      <a:r>
                        <a:rPr lang="en-US" sz="1200" dirty="0" smtClean="0"/>
                        <a:t>% Increase</a:t>
                      </a:r>
                      <a:endParaRPr lang="en-US" sz="1200" dirty="0"/>
                    </a:p>
                  </a:txBody>
                  <a:tcPr>
                    <a:solidFill>
                      <a:schemeClr val="accent3">
                        <a:lumMod val="40000"/>
                        <a:lumOff val="60000"/>
                      </a:schemeClr>
                    </a:solidFill>
                  </a:tcPr>
                </a:tc>
              </a:tr>
              <a:tr h="370840">
                <a:tc>
                  <a:txBody>
                    <a:bodyPr/>
                    <a:lstStyle/>
                    <a:p>
                      <a:r>
                        <a:rPr lang="en-US" sz="1200" dirty="0" smtClean="0"/>
                        <a:t>Unemployment Comp</a:t>
                      </a:r>
                      <a:endParaRPr lang="en-US" sz="1200" dirty="0"/>
                    </a:p>
                  </a:txBody>
                  <a:tcPr/>
                </a:tc>
                <a:tc>
                  <a:txBody>
                    <a:bodyPr/>
                    <a:lstStyle/>
                    <a:p>
                      <a:r>
                        <a:rPr lang="en-US" sz="1200" dirty="0" smtClean="0"/>
                        <a:t>109</a:t>
                      </a:r>
                      <a:endParaRPr lang="en-US" sz="1200" dirty="0"/>
                    </a:p>
                  </a:txBody>
                  <a:tcPr/>
                </a:tc>
                <a:tc>
                  <a:txBody>
                    <a:bodyPr/>
                    <a:lstStyle/>
                    <a:p>
                      <a:r>
                        <a:rPr lang="en-US" sz="1200" dirty="0" smtClean="0"/>
                        <a:t>14,672</a:t>
                      </a:r>
                      <a:endParaRPr lang="en-US" sz="1200" dirty="0"/>
                    </a:p>
                  </a:txBody>
                  <a:tcPr/>
                </a:tc>
                <a:tc>
                  <a:txBody>
                    <a:bodyPr/>
                    <a:lstStyle/>
                    <a:p>
                      <a:r>
                        <a:rPr lang="en-US" sz="1200" dirty="0" smtClean="0"/>
                        <a:t>0</a:t>
                      </a:r>
                      <a:endParaRPr lang="en-US" sz="1200" dirty="0"/>
                    </a:p>
                  </a:txBody>
                  <a:tcPr/>
                </a:tc>
                <a:tc>
                  <a:txBody>
                    <a:bodyPr/>
                    <a:lstStyle/>
                    <a:p>
                      <a:r>
                        <a:rPr lang="en-US" sz="1200" dirty="0" smtClean="0"/>
                        <a:t>14,672</a:t>
                      </a:r>
                      <a:endParaRPr lang="en-US" sz="1200" dirty="0"/>
                    </a:p>
                  </a:txBody>
                  <a:tcPr>
                    <a:solidFill>
                      <a:schemeClr val="accent3">
                        <a:lumMod val="40000"/>
                        <a:lumOff val="60000"/>
                      </a:schemeClr>
                    </a:solidFill>
                  </a:tcPr>
                </a:tc>
                <a:tc>
                  <a:txBody>
                    <a:bodyPr/>
                    <a:lstStyle/>
                    <a:p>
                      <a:r>
                        <a:rPr lang="en-US" sz="1200" dirty="0" smtClean="0"/>
                        <a:t>100</a:t>
                      </a:r>
                      <a:r>
                        <a:rPr lang="en-US" sz="1200" dirty="0" smtClean="0"/>
                        <a:t>% Increase</a:t>
                      </a:r>
                      <a:endParaRPr lang="en-US" sz="1200" dirty="0"/>
                    </a:p>
                  </a:txBody>
                  <a:tcPr>
                    <a:solidFill>
                      <a:schemeClr val="accent3">
                        <a:lumMod val="40000"/>
                        <a:lumOff val="60000"/>
                      </a:schemeClr>
                    </a:solidFill>
                  </a:tcPr>
                </a:tc>
              </a:tr>
            </a:tbl>
          </a:graphicData>
        </a:graphic>
      </p:graphicFrame>
      <p:sp>
        <p:nvSpPr>
          <p:cNvPr id="3" name="Slide Number Placeholder 2"/>
          <p:cNvSpPr>
            <a:spLocks noGrp="1"/>
          </p:cNvSpPr>
          <p:nvPr>
            <p:ph type="sldNum" sz="quarter" idx="12"/>
          </p:nvPr>
        </p:nvSpPr>
        <p:spPr/>
        <p:txBody>
          <a:bodyPr/>
          <a:lstStyle/>
          <a:p>
            <a:fld id="{A90A6431-347B-4ED4-BB32-4132A66AF953}" type="slidenum">
              <a:rPr lang="en-US" smtClean="0"/>
              <a:t>3</a:t>
            </a:fld>
            <a:endParaRPr lang="en-US" dirty="0"/>
          </a:p>
        </p:txBody>
      </p:sp>
    </p:spTree>
    <p:extLst>
      <p:ext uri="{BB962C8B-B14F-4D97-AF65-F5344CB8AC3E}">
        <p14:creationId xmlns:p14="http://schemas.microsoft.com/office/powerpoint/2010/main" val="377693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Budget Request by Activity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4148499"/>
              </p:ext>
            </p:extLst>
          </p:nvPr>
        </p:nvGraphicFramePr>
        <p:xfrm>
          <a:off x="304800" y="1523998"/>
          <a:ext cx="8762999" cy="4953002"/>
        </p:xfrm>
        <a:graphic>
          <a:graphicData uri="http://schemas.openxmlformats.org/drawingml/2006/table">
            <a:tbl>
              <a:tblPr firstRow="1" bandRow="1">
                <a:tableStyleId>{5940675A-B579-460E-94D1-54222C63F5DA}</a:tableStyleId>
              </a:tblPr>
              <a:tblGrid>
                <a:gridCol w="1197919"/>
                <a:gridCol w="1513016"/>
                <a:gridCol w="1784865"/>
                <a:gridCol w="1786021"/>
                <a:gridCol w="1240589"/>
                <a:gridCol w="1240589"/>
              </a:tblGrid>
              <a:tr h="619017">
                <a:tc>
                  <a:txBody>
                    <a:bodyPr/>
                    <a:lstStyle/>
                    <a:p>
                      <a:r>
                        <a:rPr lang="en-US" sz="1600" dirty="0" smtClean="0"/>
                        <a:t>Activity</a:t>
                      </a:r>
                      <a:r>
                        <a:rPr lang="en-US" sz="1600" baseline="0" dirty="0" smtClean="0"/>
                        <a:t> Name</a:t>
                      </a:r>
                      <a:endParaRPr lang="en-US" sz="1600" dirty="0"/>
                    </a:p>
                  </a:txBody>
                  <a:tcPr/>
                </a:tc>
                <a:tc>
                  <a:txBody>
                    <a:bodyPr/>
                    <a:lstStyle/>
                    <a:p>
                      <a:pPr algn="ctr"/>
                      <a:r>
                        <a:rPr lang="en-US" sz="1600" dirty="0" smtClean="0"/>
                        <a:t>Starting</a:t>
                      </a:r>
                      <a:r>
                        <a:rPr lang="en-US" sz="1600" baseline="0" dirty="0" smtClean="0"/>
                        <a:t> </a:t>
                      </a:r>
                      <a:r>
                        <a:rPr lang="en-US" sz="1600" dirty="0" smtClean="0"/>
                        <a:t>Page Number</a:t>
                      </a:r>
                      <a:endParaRPr lang="en-US" sz="1600" dirty="0"/>
                    </a:p>
                  </a:txBody>
                  <a:tcPr/>
                </a:tc>
                <a:tc>
                  <a:txBody>
                    <a:bodyPr/>
                    <a:lstStyle/>
                    <a:p>
                      <a:pPr algn="ctr"/>
                      <a:r>
                        <a:rPr lang="en-US" sz="1600" dirty="0" smtClean="0"/>
                        <a:t>FY 14-15 Mayor’s Request</a:t>
                      </a:r>
                      <a:endParaRPr lang="en-US" sz="1600" dirty="0"/>
                    </a:p>
                  </a:txBody>
                  <a:tcPr/>
                </a:tc>
                <a:tc>
                  <a:txBody>
                    <a:bodyPr/>
                    <a:lstStyle/>
                    <a:p>
                      <a:pPr algn="ctr"/>
                      <a:r>
                        <a:rPr lang="en-US" sz="1600" dirty="0" smtClean="0"/>
                        <a:t>FY 13-14 Adopted</a:t>
                      </a:r>
                      <a:endParaRPr lang="en-US" sz="1600" dirty="0"/>
                    </a:p>
                  </a:txBody>
                  <a:tcPr/>
                </a:tc>
                <a:tc>
                  <a:txBody>
                    <a:bodyPr/>
                    <a:lstStyle/>
                    <a:p>
                      <a:pPr algn="ctr"/>
                      <a:r>
                        <a:rPr lang="en-US" sz="1600" dirty="0" smtClean="0"/>
                        <a:t>$</a:t>
                      </a:r>
                      <a:r>
                        <a:rPr lang="en-US" sz="1600" baseline="0" dirty="0" smtClean="0"/>
                        <a:t> Change</a:t>
                      </a:r>
                      <a:endParaRPr lang="en-US" sz="1600" dirty="0"/>
                    </a:p>
                  </a:txBody>
                  <a:tcPr>
                    <a:solidFill>
                      <a:schemeClr val="accent3">
                        <a:lumMod val="40000"/>
                        <a:lumOff val="60000"/>
                      </a:schemeClr>
                    </a:solidFill>
                  </a:tcPr>
                </a:tc>
                <a:tc>
                  <a:txBody>
                    <a:bodyPr/>
                    <a:lstStyle/>
                    <a:p>
                      <a:pPr algn="ctr"/>
                      <a:r>
                        <a:rPr lang="en-US" sz="1600" dirty="0" smtClean="0"/>
                        <a:t>% Change</a:t>
                      </a:r>
                      <a:endParaRPr lang="en-US" sz="1600" dirty="0"/>
                    </a:p>
                  </a:txBody>
                  <a:tcPr>
                    <a:solidFill>
                      <a:schemeClr val="accent3">
                        <a:lumMod val="40000"/>
                        <a:lumOff val="60000"/>
                      </a:schemeClr>
                    </a:solidFill>
                  </a:tcPr>
                </a:tc>
              </a:tr>
              <a:tr h="464263">
                <a:tc>
                  <a:txBody>
                    <a:bodyPr/>
                    <a:lstStyle/>
                    <a:p>
                      <a:r>
                        <a:rPr lang="en-US" sz="1200" dirty="0" smtClean="0"/>
                        <a:t>Contracted Services</a:t>
                      </a:r>
                      <a:endParaRPr lang="en-US" sz="1200" dirty="0"/>
                    </a:p>
                  </a:txBody>
                  <a:tcPr/>
                </a:tc>
                <a:tc>
                  <a:txBody>
                    <a:bodyPr/>
                    <a:lstStyle/>
                    <a:p>
                      <a:r>
                        <a:rPr lang="en-US" sz="1200" dirty="0" smtClean="0"/>
                        <a:t>109</a:t>
                      </a:r>
                      <a:endParaRPr lang="en-US" sz="1200" dirty="0"/>
                    </a:p>
                  </a:txBody>
                  <a:tcPr/>
                </a:tc>
                <a:tc>
                  <a:txBody>
                    <a:bodyPr/>
                    <a:lstStyle/>
                    <a:p>
                      <a:r>
                        <a:rPr lang="en-US" sz="1200" dirty="0" smtClean="0"/>
                        <a:t>3,000</a:t>
                      </a:r>
                      <a:endParaRPr lang="en-US" sz="1200" dirty="0"/>
                    </a:p>
                  </a:txBody>
                  <a:tcPr/>
                </a:tc>
                <a:tc>
                  <a:txBody>
                    <a:bodyPr/>
                    <a:lstStyle/>
                    <a:p>
                      <a:r>
                        <a:rPr lang="en-US" sz="1200" dirty="0" smtClean="0"/>
                        <a:t>15,100</a:t>
                      </a:r>
                      <a:endParaRPr lang="en-US" sz="1200" dirty="0"/>
                    </a:p>
                  </a:txBody>
                  <a:tcPr/>
                </a:tc>
                <a:tc>
                  <a:txBody>
                    <a:bodyPr/>
                    <a:lstStyle/>
                    <a:p>
                      <a:r>
                        <a:rPr lang="en-US" sz="1200" dirty="0" smtClean="0"/>
                        <a:t>12,100 –</a:t>
                      </a:r>
                      <a:r>
                        <a:rPr lang="en-US" sz="1100" dirty="0" smtClean="0"/>
                        <a:t>moved to software main</a:t>
                      </a:r>
                      <a:endParaRPr lang="en-US" sz="1200" dirty="0"/>
                    </a:p>
                  </a:txBody>
                  <a:tcPr>
                    <a:solidFill>
                      <a:schemeClr val="accent3">
                        <a:lumMod val="40000"/>
                        <a:lumOff val="60000"/>
                      </a:schemeClr>
                    </a:solidFill>
                  </a:tcPr>
                </a:tc>
                <a:tc>
                  <a:txBody>
                    <a:bodyPr/>
                    <a:lstStyle/>
                    <a:p>
                      <a:r>
                        <a:rPr lang="en-US" sz="1200" dirty="0" smtClean="0"/>
                        <a:t>80</a:t>
                      </a:r>
                      <a:r>
                        <a:rPr lang="en-US" sz="1200" dirty="0" smtClean="0"/>
                        <a:t>% </a:t>
                      </a:r>
                      <a:r>
                        <a:rPr lang="en-US" sz="1100" dirty="0" smtClean="0"/>
                        <a:t>-moved to software main</a:t>
                      </a:r>
                      <a:endParaRPr lang="en-US" sz="1200" dirty="0" smtClean="0"/>
                    </a:p>
                  </a:txBody>
                  <a:tcPr>
                    <a:solidFill>
                      <a:schemeClr val="accent3">
                        <a:lumMod val="40000"/>
                        <a:lumOff val="60000"/>
                      </a:schemeClr>
                    </a:solidFill>
                  </a:tcPr>
                </a:tc>
              </a:tr>
              <a:tr h="376569">
                <a:tc>
                  <a:txBody>
                    <a:bodyPr/>
                    <a:lstStyle/>
                    <a:p>
                      <a:r>
                        <a:rPr lang="en-US" sz="1200" dirty="0" smtClean="0"/>
                        <a:t>Equip Rental</a:t>
                      </a:r>
                      <a:endParaRPr lang="en-US" sz="1200" dirty="0"/>
                    </a:p>
                  </a:txBody>
                  <a:tcPr/>
                </a:tc>
                <a:tc>
                  <a:txBody>
                    <a:bodyPr/>
                    <a:lstStyle/>
                    <a:p>
                      <a:r>
                        <a:rPr lang="en-US" sz="1200" dirty="0" smtClean="0"/>
                        <a:t>109</a:t>
                      </a:r>
                      <a:endParaRPr lang="en-US" sz="1200" dirty="0"/>
                    </a:p>
                  </a:txBody>
                  <a:tcPr/>
                </a:tc>
                <a:tc>
                  <a:txBody>
                    <a:bodyPr/>
                    <a:lstStyle/>
                    <a:p>
                      <a:r>
                        <a:rPr lang="en-US" sz="1200" dirty="0" smtClean="0"/>
                        <a:t>5810</a:t>
                      </a:r>
                      <a:endParaRPr lang="en-US" sz="1200" dirty="0"/>
                    </a:p>
                  </a:txBody>
                  <a:tcPr/>
                </a:tc>
                <a:tc>
                  <a:txBody>
                    <a:bodyPr/>
                    <a:lstStyle/>
                    <a:p>
                      <a:r>
                        <a:rPr lang="en-US" sz="1200" dirty="0" smtClean="0"/>
                        <a:t>5810</a:t>
                      </a:r>
                      <a:endParaRPr lang="en-US" sz="1200" dirty="0"/>
                    </a:p>
                  </a:txBody>
                  <a:tcPr/>
                </a:tc>
                <a:tc>
                  <a:txBody>
                    <a:bodyPr/>
                    <a:lstStyle/>
                    <a:p>
                      <a:r>
                        <a:rPr lang="en-US" sz="1200" dirty="0" smtClean="0"/>
                        <a:t>None</a:t>
                      </a:r>
                      <a:endParaRPr lang="en-US" sz="1200" dirty="0"/>
                    </a:p>
                  </a:txBody>
                  <a:tcPr>
                    <a:solidFill>
                      <a:schemeClr val="accent3">
                        <a:lumMod val="40000"/>
                        <a:lumOff val="60000"/>
                      </a:schemeClr>
                    </a:solidFill>
                  </a:tcPr>
                </a:tc>
                <a:tc>
                  <a:txBody>
                    <a:bodyPr/>
                    <a:lstStyle/>
                    <a:p>
                      <a:r>
                        <a:rPr lang="en-US" sz="1200" dirty="0" smtClean="0"/>
                        <a:t>None</a:t>
                      </a:r>
                      <a:endParaRPr lang="en-US" sz="1200" dirty="0"/>
                    </a:p>
                  </a:txBody>
                  <a:tcPr>
                    <a:solidFill>
                      <a:schemeClr val="accent3">
                        <a:lumMod val="40000"/>
                        <a:lumOff val="60000"/>
                      </a:schemeClr>
                    </a:solidFill>
                  </a:tcPr>
                </a:tc>
              </a:tr>
              <a:tr h="464263">
                <a:tc>
                  <a:txBody>
                    <a:bodyPr/>
                    <a:lstStyle/>
                    <a:p>
                      <a:r>
                        <a:rPr lang="en-US" sz="1200" dirty="0" smtClean="0"/>
                        <a:t>Payment to Insur Fund</a:t>
                      </a:r>
                      <a:endParaRPr lang="en-US" sz="1200" dirty="0"/>
                    </a:p>
                  </a:txBody>
                  <a:tcPr/>
                </a:tc>
                <a:tc>
                  <a:txBody>
                    <a:bodyPr/>
                    <a:lstStyle/>
                    <a:p>
                      <a:r>
                        <a:rPr lang="en-US" sz="1200" dirty="0" smtClean="0"/>
                        <a:t>109</a:t>
                      </a:r>
                      <a:endParaRPr lang="en-US" sz="1200" dirty="0"/>
                    </a:p>
                  </a:txBody>
                  <a:tcPr/>
                </a:tc>
                <a:tc>
                  <a:txBody>
                    <a:bodyPr/>
                    <a:lstStyle/>
                    <a:p>
                      <a:r>
                        <a:rPr lang="en-US" sz="1200" dirty="0" smtClean="0"/>
                        <a:t>12,500</a:t>
                      </a:r>
                      <a:endParaRPr lang="en-US" sz="1200" dirty="0"/>
                    </a:p>
                  </a:txBody>
                  <a:tcPr/>
                </a:tc>
                <a:tc>
                  <a:txBody>
                    <a:bodyPr/>
                    <a:lstStyle/>
                    <a:p>
                      <a:r>
                        <a:rPr lang="en-US" sz="1200" dirty="0" smtClean="0"/>
                        <a:t>2121</a:t>
                      </a:r>
                      <a:endParaRPr lang="en-US" sz="1200" dirty="0"/>
                    </a:p>
                  </a:txBody>
                  <a:tcPr/>
                </a:tc>
                <a:tc>
                  <a:txBody>
                    <a:bodyPr/>
                    <a:lstStyle/>
                    <a:p>
                      <a:r>
                        <a:rPr lang="en-US" sz="1200" dirty="0" smtClean="0"/>
                        <a:t>10,429.60</a:t>
                      </a:r>
                      <a:endParaRPr lang="en-US" sz="1200" dirty="0"/>
                    </a:p>
                  </a:txBody>
                  <a:tcPr>
                    <a:solidFill>
                      <a:schemeClr val="accent3">
                        <a:lumMod val="40000"/>
                        <a:lumOff val="60000"/>
                      </a:schemeClr>
                    </a:solidFill>
                  </a:tcPr>
                </a:tc>
                <a:tc>
                  <a:txBody>
                    <a:bodyPr/>
                    <a:lstStyle/>
                    <a:p>
                      <a:r>
                        <a:rPr lang="en-US" sz="1200" dirty="0" smtClean="0"/>
                        <a:t>492% Increase</a:t>
                      </a:r>
                      <a:endParaRPr lang="en-US" sz="1200" dirty="0"/>
                    </a:p>
                  </a:txBody>
                  <a:tcPr>
                    <a:solidFill>
                      <a:schemeClr val="accent3">
                        <a:lumMod val="40000"/>
                        <a:lumOff val="60000"/>
                      </a:schemeClr>
                    </a:solidFill>
                  </a:tcPr>
                </a:tc>
              </a:tr>
              <a:tr h="376569">
                <a:tc>
                  <a:txBody>
                    <a:bodyPr/>
                    <a:lstStyle/>
                    <a:p>
                      <a:r>
                        <a:rPr lang="en-US" sz="1200" dirty="0" smtClean="0"/>
                        <a:t>Telephone</a:t>
                      </a:r>
                      <a:endParaRPr lang="en-US" sz="1200" dirty="0"/>
                    </a:p>
                  </a:txBody>
                  <a:tcPr/>
                </a:tc>
                <a:tc>
                  <a:txBody>
                    <a:bodyPr/>
                    <a:lstStyle/>
                    <a:p>
                      <a:r>
                        <a:rPr lang="en-US" sz="1200" dirty="0" smtClean="0"/>
                        <a:t>109</a:t>
                      </a:r>
                      <a:endParaRPr lang="en-US" sz="1200" dirty="0"/>
                    </a:p>
                  </a:txBody>
                  <a:tcPr/>
                </a:tc>
                <a:tc>
                  <a:txBody>
                    <a:bodyPr/>
                    <a:lstStyle/>
                    <a:p>
                      <a:r>
                        <a:rPr lang="en-US" sz="1200" dirty="0" smtClean="0"/>
                        <a:t>11,325</a:t>
                      </a:r>
                      <a:endParaRPr lang="en-US" sz="1200" dirty="0"/>
                    </a:p>
                  </a:txBody>
                  <a:tcPr/>
                </a:tc>
                <a:tc>
                  <a:txBody>
                    <a:bodyPr/>
                    <a:lstStyle/>
                    <a:p>
                      <a:r>
                        <a:rPr lang="en-US" sz="1200" dirty="0" smtClean="0"/>
                        <a:t>6,999</a:t>
                      </a:r>
                      <a:endParaRPr lang="en-US" sz="1200" dirty="0"/>
                    </a:p>
                  </a:txBody>
                  <a:tcPr/>
                </a:tc>
                <a:tc>
                  <a:txBody>
                    <a:bodyPr/>
                    <a:lstStyle/>
                    <a:p>
                      <a:r>
                        <a:rPr lang="en-US" sz="1200" dirty="0" smtClean="0"/>
                        <a:t>4,326</a:t>
                      </a:r>
                      <a:endParaRPr lang="en-US" sz="1200" dirty="0"/>
                    </a:p>
                  </a:txBody>
                  <a:tcPr>
                    <a:solidFill>
                      <a:schemeClr val="accent3">
                        <a:lumMod val="40000"/>
                        <a:lumOff val="60000"/>
                      </a:schemeClr>
                    </a:solidFill>
                  </a:tcPr>
                </a:tc>
                <a:tc>
                  <a:txBody>
                    <a:bodyPr/>
                    <a:lstStyle/>
                    <a:p>
                      <a:r>
                        <a:rPr lang="en-US" sz="1200" dirty="0" smtClean="0"/>
                        <a:t>62</a:t>
                      </a:r>
                      <a:r>
                        <a:rPr lang="en-US" sz="1200" dirty="0" smtClean="0"/>
                        <a:t>% Increase</a:t>
                      </a:r>
                      <a:endParaRPr lang="en-US" sz="1200" dirty="0"/>
                    </a:p>
                  </a:txBody>
                  <a:tcPr>
                    <a:solidFill>
                      <a:schemeClr val="accent3">
                        <a:lumMod val="40000"/>
                        <a:lumOff val="60000"/>
                      </a:schemeClr>
                    </a:solidFill>
                  </a:tcPr>
                </a:tc>
              </a:tr>
              <a:tr h="376569">
                <a:tc>
                  <a:txBody>
                    <a:bodyPr/>
                    <a:lstStyle/>
                    <a:p>
                      <a:r>
                        <a:rPr lang="en-US" sz="1200" dirty="0" smtClean="0"/>
                        <a:t>Postage</a:t>
                      </a:r>
                      <a:endParaRPr lang="en-US" sz="1200" dirty="0"/>
                    </a:p>
                  </a:txBody>
                  <a:tcPr/>
                </a:tc>
                <a:tc>
                  <a:txBody>
                    <a:bodyPr/>
                    <a:lstStyle/>
                    <a:p>
                      <a:r>
                        <a:rPr lang="en-US" sz="1200" dirty="0" smtClean="0"/>
                        <a:t>109</a:t>
                      </a:r>
                      <a:endParaRPr lang="en-US" sz="1200" dirty="0"/>
                    </a:p>
                  </a:txBody>
                  <a:tcPr/>
                </a:tc>
                <a:tc>
                  <a:txBody>
                    <a:bodyPr/>
                    <a:lstStyle/>
                    <a:p>
                      <a:r>
                        <a:rPr lang="en-US" sz="1200" dirty="0" smtClean="0"/>
                        <a:t>1,800</a:t>
                      </a:r>
                      <a:endParaRPr lang="en-US" sz="1200" dirty="0"/>
                    </a:p>
                  </a:txBody>
                  <a:tcPr/>
                </a:tc>
                <a:tc>
                  <a:txBody>
                    <a:bodyPr/>
                    <a:lstStyle/>
                    <a:p>
                      <a:r>
                        <a:rPr lang="en-US" sz="1200" dirty="0" smtClean="0"/>
                        <a:t>1,800</a:t>
                      </a:r>
                      <a:endParaRPr lang="en-US" sz="1200" dirty="0"/>
                    </a:p>
                  </a:txBody>
                  <a:tcPr/>
                </a:tc>
                <a:tc>
                  <a:txBody>
                    <a:bodyPr/>
                    <a:lstStyle/>
                    <a:p>
                      <a:r>
                        <a:rPr lang="en-US" sz="1200" dirty="0" smtClean="0"/>
                        <a:t>None</a:t>
                      </a:r>
                      <a:endParaRPr lang="en-US" sz="1200" dirty="0"/>
                    </a:p>
                  </a:txBody>
                  <a:tcPr>
                    <a:solidFill>
                      <a:schemeClr val="accent3">
                        <a:lumMod val="40000"/>
                        <a:lumOff val="60000"/>
                      </a:schemeClr>
                    </a:solidFill>
                  </a:tcPr>
                </a:tc>
                <a:tc>
                  <a:txBody>
                    <a:bodyPr/>
                    <a:lstStyle/>
                    <a:p>
                      <a:r>
                        <a:rPr lang="en-US" sz="1200" dirty="0" smtClean="0"/>
                        <a:t>None</a:t>
                      </a:r>
                      <a:endParaRPr lang="en-US" sz="1200" dirty="0"/>
                    </a:p>
                  </a:txBody>
                  <a:tcPr>
                    <a:solidFill>
                      <a:schemeClr val="accent3">
                        <a:lumMod val="40000"/>
                        <a:lumOff val="60000"/>
                      </a:schemeClr>
                    </a:solidFill>
                  </a:tcPr>
                </a:tc>
              </a:tr>
              <a:tr h="464263">
                <a:tc>
                  <a:txBody>
                    <a:bodyPr/>
                    <a:lstStyle/>
                    <a:p>
                      <a:r>
                        <a:rPr lang="en-US" sz="1200" dirty="0" smtClean="0"/>
                        <a:t>Copy &amp; Printing</a:t>
                      </a:r>
                      <a:endParaRPr lang="en-US" sz="1200" dirty="0"/>
                    </a:p>
                  </a:txBody>
                  <a:tcPr/>
                </a:tc>
                <a:tc>
                  <a:txBody>
                    <a:bodyPr/>
                    <a:lstStyle/>
                    <a:p>
                      <a:r>
                        <a:rPr lang="en-US" sz="1200" dirty="0" smtClean="0"/>
                        <a:t>109</a:t>
                      </a:r>
                      <a:endParaRPr lang="en-US" sz="1200" dirty="0"/>
                    </a:p>
                  </a:txBody>
                  <a:tcPr/>
                </a:tc>
                <a:tc>
                  <a:txBody>
                    <a:bodyPr/>
                    <a:lstStyle/>
                    <a:p>
                      <a:r>
                        <a:rPr lang="en-US" sz="1200" dirty="0" smtClean="0"/>
                        <a:t>4,707</a:t>
                      </a:r>
                      <a:endParaRPr lang="en-US" sz="1200" dirty="0"/>
                    </a:p>
                  </a:txBody>
                  <a:tcPr/>
                </a:tc>
                <a:tc>
                  <a:txBody>
                    <a:bodyPr/>
                    <a:lstStyle/>
                    <a:p>
                      <a:r>
                        <a:rPr lang="en-US" sz="1200" dirty="0" smtClean="0"/>
                        <a:t>4,615</a:t>
                      </a:r>
                      <a:endParaRPr lang="en-US" sz="1200" dirty="0"/>
                    </a:p>
                  </a:txBody>
                  <a:tcPr/>
                </a:tc>
                <a:tc>
                  <a:txBody>
                    <a:bodyPr/>
                    <a:lstStyle/>
                    <a:p>
                      <a:r>
                        <a:rPr lang="en-US" sz="1200" dirty="0" smtClean="0"/>
                        <a:t>92.00</a:t>
                      </a:r>
                      <a:endParaRPr lang="en-US" sz="1200" dirty="0"/>
                    </a:p>
                  </a:txBody>
                  <a:tcPr>
                    <a:solidFill>
                      <a:schemeClr val="accent3">
                        <a:lumMod val="40000"/>
                        <a:lumOff val="60000"/>
                      </a:schemeClr>
                    </a:solidFill>
                  </a:tcPr>
                </a:tc>
                <a:tc>
                  <a:txBody>
                    <a:bodyPr/>
                    <a:lstStyle/>
                    <a:p>
                      <a:r>
                        <a:rPr lang="en-US" sz="1200" dirty="0" smtClean="0"/>
                        <a:t>2% Increase</a:t>
                      </a:r>
                      <a:endParaRPr lang="en-US" sz="1200" dirty="0"/>
                    </a:p>
                  </a:txBody>
                  <a:tcPr>
                    <a:solidFill>
                      <a:schemeClr val="accent3">
                        <a:lumMod val="40000"/>
                        <a:lumOff val="60000"/>
                      </a:schemeClr>
                    </a:solidFill>
                  </a:tcPr>
                </a:tc>
              </a:tr>
              <a:tr h="649968">
                <a:tc>
                  <a:txBody>
                    <a:bodyPr/>
                    <a:lstStyle/>
                    <a:p>
                      <a:r>
                        <a:rPr lang="en-US" sz="1200" dirty="0" smtClean="0"/>
                        <a:t> Office </a:t>
                      </a:r>
                      <a:r>
                        <a:rPr lang="en-US" sz="1200" dirty="0" smtClean="0"/>
                        <a:t>Supplies  &amp; Expenses</a:t>
                      </a:r>
                      <a:endParaRPr lang="en-US" sz="1200" dirty="0"/>
                    </a:p>
                  </a:txBody>
                  <a:tcPr/>
                </a:tc>
                <a:tc>
                  <a:txBody>
                    <a:bodyPr/>
                    <a:lstStyle/>
                    <a:p>
                      <a:r>
                        <a:rPr lang="en-US" sz="1200" dirty="0" smtClean="0"/>
                        <a:t>109</a:t>
                      </a:r>
                      <a:endParaRPr lang="en-US" sz="1200" dirty="0"/>
                    </a:p>
                  </a:txBody>
                  <a:tcPr/>
                </a:tc>
                <a:tc>
                  <a:txBody>
                    <a:bodyPr/>
                    <a:lstStyle/>
                    <a:p>
                      <a:r>
                        <a:rPr lang="en-US" sz="1200" dirty="0" smtClean="0"/>
                        <a:t>9,200</a:t>
                      </a:r>
                      <a:endParaRPr lang="en-US" sz="1200" dirty="0"/>
                    </a:p>
                  </a:txBody>
                  <a:tcPr/>
                </a:tc>
                <a:tc>
                  <a:txBody>
                    <a:bodyPr/>
                    <a:lstStyle/>
                    <a:p>
                      <a:r>
                        <a:rPr lang="en-US" sz="1200" dirty="0" smtClean="0"/>
                        <a:t>7,660</a:t>
                      </a:r>
                      <a:endParaRPr lang="en-US" sz="1200" dirty="0"/>
                    </a:p>
                  </a:txBody>
                  <a:tcPr/>
                </a:tc>
                <a:tc>
                  <a:txBody>
                    <a:bodyPr/>
                    <a:lstStyle/>
                    <a:p>
                      <a:r>
                        <a:rPr lang="en-US" sz="1200" dirty="0" smtClean="0"/>
                        <a:t>1,560</a:t>
                      </a:r>
                      <a:endParaRPr lang="en-US" sz="1200" dirty="0"/>
                    </a:p>
                  </a:txBody>
                  <a:tcPr>
                    <a:solidFill>
                      <a:schemeClr val="accent3">
                        <a:lumMod val="40000"/>
                        <a:lumOff val="60000"/>
                      </a:schemeClr>
                    </a:solidFill>
                  </a:tcPr>
                </a:tc>
                <a:tc>
                  <a:txBody>
                    <a:bodyPr/>
                    <a:lstStyle/>
                    <a:p>
                      <a:r>
                        <a:rPr lang="en-US" sz="1200" dirty="0" smtClean="0"/>
                        <a:t>20% Increase</a:t>
                      </a:r>
                      <a:endParaRPr lang="en-US" sz="1200" dirty="0"/>
                    </a:p>
                  </a:txBody>
                  <a:tcPr>
                    <a:solidFill>
                      <a:schemeClr val="accent3">
                        <a:lumMod val="40000"/>
                        <a:lumOff val="60000"/>
                      </a:schemeClr>
                    </a:solidFill>
                  </a:tcPr>
                </a:tc>
              </a:tr>
              <a:tr h="376569">
                <a:tc>
                  <a:txBody>
                    <a:bodyPr/>
                    <a:lstStyle/>
                    <a:p>
                      <a:r>
                        <a:rPr lang="en-US" sz="1200" dirty="0" smtClean="0"/>
                        <a:t>Vehicle Maint</a:t>
                      </a:r>
                      <a:endParaRPr lang="en-US" sz="1200" dirty="0"/>
                    </a:p>
                  </a:txBody>
                  <a:tcPr/>
                </a:tc>
                <a:tc>
                  <a:txBody>
                    <a:bodyPr/>
                    <a:lstStyle/>
                    <a:p>
                      <a:r>
                        <a:rPr lang="en-US" sz="1200" dirty="0" smtClean="0"/>
                        <a:t>109</a:t>
                      </a:r>
                      <a:endParaRPr lang="en-US" sz="1200" dirty="0"/>
                    </a:p>
                  </a:txBody>
                  <a:tcPr/>
                </a:tc>
                <a:tc>
                  <a:txBody>
                    <a:bodyPr/>
                    <a:lstStyle/>
                    <a:p>
                      <a:r>
                        <a:rPr lang="en-US" sz="1200" dirty="0" smtClean="0"/>
                        <a:t>3,654</a:t>
                      </a:r>
                      <a:endParaRPr lang="en-US" sz="1200" dirty="0"/>
                    </a:p>
                  </a:txBody>
                  <a:tcPr/>
                </a:tc>
                <a:tc>
                  <a:txBody>
                    <a:bodyPr/>
                    <a:lstStyle/>
                    <a:p>
                      <a:r>
                        <a:rPr lang="en-US" sz="1200" dirty="0" smtClean="0"/>
                        <a:t>2,794</a:t>
                      </a:r>
                      <a:endParaRPr lang="en-US" sz="1200" dirty="0"/>
                    </a:p>
                  </a:txBody>
                  <a:tcPr/>
                </a:tc>
                <a:tc>
                  <a:txBody>
                    <a:bodyPr/>
                    <a:lstStyle/>
                    <a:p>
                      <a:r>
                        <a:rPr lang="en-US" sz="1200" dirty="0" smtClean="0"/>
                        <a:t>860.00</a:t>
                      </a:r>
                      <a:endParaRPr lang="en-US" sz="1200" dirty="0"/>
                    </a:p>
                  </a:txBody>
                  <a:tcPr>
                    <a:solidFill>
                      <a:schemeClr val="accent3">
                        <a:lumMod val="40000"/>
                        <a:lumOff val="60000"/>
                      </a:schemeClr>
                    </a:solidFill>
                  </a:tcPr>
                </a:tc>
                <a:tc>
                  <a:txBody>
                    <a:bodyPr/>
                    <a:lstStyle/>
                    <a:p>
                      <a:r>
                        <a:rPr lang="en-US" sz="1200" dirty="0" smtClean="0"/>
                        <a:t>30% Increase</a:t>
                      </a:r>
                      <a:endParaRPr lang="en-US" sz="1200" dirty="0"/>
                    </a:p>
                  </a:txBody>
                  <a:tcPr>
                    <a:solidFill>
                      <a:schemeClr val="accent3">
                        <a:lumMod val="40000"/>
                        <a:lumOff val="60000"/>
                      </a:schemeClr>
                    </a:solidFill>
                  </a:tcPr>
                </a:tc>
              </a:tr>
              <a:tr h="464263">
                <a:tc>
                  <a:txBody>
                    <a:bodyPr/>
                    <a:lstStyle/>
                    <a:p>
                      <a:r>
                        <a:rPr lang="en-US" sz="1200" dirty="0" smtClean="0"/>
                        <a:t>Software Maint</a:t>
                      </a:r>
                      <a:endParaRPr lang="en-US" sz="1200" dirty="0"/>
                    </a:p>
                  </a:txBody>
                  <a:tcPr/>
                </a:tc>
                <a:tc>
                  <a:txBody>
                    <a:bodyPr/>
                    <a:lstStyle/>
                    <a:p>
                      <a:r>
                        <a:rPr lang="en-US" sz="1200" dirty="0" smtClean="0"/>
                        <a:t>109</a:t>
                      </a:r>
                      <a:endParaRPr lang="en-US" sz="1200" dirty="0"/>
                    </a:p>
                  </a:txBody>
                  <a:tcPr/>
                </a:tc>
                <a:tc>
                  <a:txBody>
                    <a:bodyPr/>
                    <a:lstStyle/>
                    <a:p>
                      <a:r>
                        <a:rPr lang="en-US" sz="1200" dirty="0" smtClean="0"/>
                        <a:t>44,410</a:t>
                      </a:r>
                      <a:endParaRPr lang="en-US" sz="1200" dirty="0"/>
                    </a:p>
                  </a:txBody>
                  <a:tcPr/>
                </a:tc>
                <a:tc>
                  <a:txBody>
                    <a:bodyPr/>
                    <a:lstStyle/>
                    <a:p>
                      <a:r>
                        <a:rPr lang="en-US" sz="1200" dirty="0" smtClean="0"/>
                        <a:t>New Item Line</a:t>
                      </a:r>
                      <a:endParaRPr lang="en-US" sz="1200" dirty="0"/>
                    </a:p>
                  </a:txBody>
                  <a:tcPr/>
                </a:tc>
                <a:tc>
                  <a:txBody>
                    <a:bodyPr/>
                    <a:lstStyle/>
                    <a:p>
                      <a:r>
                        <a:rPr lang="en-US" sz="1100" dirty="0" smtClean="0"/>
                        <a:t>32,310 + 12,100</a:t>
                      </a:r>
                    </a:p>
                    <a:p>
                      <a:r>
                        <a:rPr lang="en-US" sz="1100" dirty="0" smtClean="0"/>
                        <a:t>see contract </a:t>
                      </a:r>
                      <a:r>
                        <a:rPr lang="en-US" sz="1100" dirty="0" err="1" smtClean="0"/>
                        <a:t>svcs</a:t>
                      </a:r>
                      <a:endParaRPr lang="en-US" sz="1100" dirty="0"/>
                    </a:p>
                  </a:txBody>
                  <a:tcPr>
                    <a:solidFill>
                      <a:schemeClr val="accent3">
                        <a:lumMod val="40000"/>
                        <a:lumOff val="60000"/>
                      </a:schemeClr>
                    </a:solidFill>
                  </a:tcPr>
                </a:tc>
                <a:tc>
                  <a:txBody>
                    <a:bodyPr/>
                    <a:lstStyle/>
                    <a:p>
                      <a:r>
                        <a:rPr lang="en-US" sz="1200" dirty="0" smtClean="0"/>
                        <a:t>72%</a:t>
                      </a:r>
                      <a:endParaRPr lang="en-US" sz="1200" dirty="0"/>
                    </a:p>
                  </a:txBody>
                  <a:tcPr>
                    <a:solidFill>
                      <a:schemeClr val="accent3">
                        <a:lumMod val="40000"/>
                        <a:lumOff val="60000"/>
                      </a:schemeClr>
                    </a:solidFill>
                  </a:tcPr>
                </a:tc>
              </a:tr>
              <a:tr h="320689">
                <a:tc>
                  <a:txBody>
                    <a:bodyPr/>
                    <a:lstStyle/>
                    <a:p>
                      <a:r>
                        <a:rPr lang="en-US" sz="1200" dirty="0" smtClean="0"/>
                        <a:t>Dues &amp; Fees</a:t>
                      </a:r>
                      <a:endParaRPr lang="en-US" sz="1200" dirty="0"/>
                    </a:p>
                  </a:txBody>
                  <a:tcPr/>
                </a:tc>
                <a:tc>
                  <a:txBody>
                    <a:bodyPr/>
                    <a:lstStyle/>
                    <a:p>
                      <a:r>
                        <a:rPr lang="en-US" sz="1200" dirty="0" smtClean="0"/>
                        <a:t>109</a:t>
                      </a:r>
                      <a:endParaRPr lang="en-US" sz="1200" dirty="0"/>
                    </a:p>
                  </a:txBody>
                  <a:tcPr/>
                </a:tc>
                <a:tc>
                  <a:txBody>
                    <a:bodyPr/>
                    <a:lstStyle/>
                    <a:p>
                      <a:r>
                        <a:rPr lang="en-US" sz="1200" dirty="0" smtClean="0"/>
                        <a:t>3,725</a:t>
                      </a:r>
                      <a:endParaRPr lang="en-US" sz="1200" dirty="0"/>
                    </a:p>
                  </a:txBody>
                  <a:tcPr/>
                </a:tc>
                <a:tc>
                  <a:txBody>
                    <a:bodyPr/>
                    <a:lstStyle/>
                    <a:p>
                      <a:r>
                        <a:rPr lang="en-US" sz="1200" dirty="0" smtClean="0"/>
                        <a:t>3,650.00</a:t>
                      </a:r>
                      <a:endParaRPr lang="en-US" sz="1200" dirty="0"/>
                    </a:p>
                  </a:txBody>
                  <a:tcPr/>
                </a:tc>
                <a:tc>
                  <a:txBody>
                    <a:bodyPr/>
                    <a:lstStyle/>
                    <a:p>
                      <a:r>
                        <a:rPr lang="en-US" sz="1200" dirty="0" smtClean="0"/>
                        <a:t>75.00</a:t>
                      </a:r>
                      <a:endParaRPr lang="en-US" sz="1200" dirty="0"/>
                    </a:p>
                  </a:txBody>
                  <a:tcPr>
                    <a:solidFill>
                      <a:schemeClr val="accent3">
                        <a:lumMod val="40000"/>
                        <a:lumOff val="60000"/>
                      </a:schemeClr>
                    </a:solidFill>
                  </a:tcPr>
                </a:tc>
                <a:tc>
                  <a:txBody>
                    <a:bodyPr/>
                    <a:lstStyle/>
                    <a:p>
                      <a:r>
                        <a:rPr lang="en-US" sz="1200" dirty="0" smtClean="0"/>
                        <a:t>2% Increase</a:t>
                      </a:r>
                      <a:endParaRPr lang="en-US" sz="1200" dirty="0"/>
                    </a:p>
                  </a:txBody>
                  <a:tcPr>
                    <a:solidFill>
                      <a:schemeClr val="accent3">
                        <a:lumMod val="40000"/>
                        <a:lumOff val="60000"/>
                      </a:schemeClr>
                    </a:solidFill>
                  </a:tcPr>
                </a:tc>
              </a:tr>
            </a:tbl>
          </a:graphicData>
        </a:graphic>
      </p:graphicFrame>
      <p:sp>
        <p:nvSpPr>
          <p:cNvPr id="3" name="Slide Number Placeholder 2"/>
          <p:cNvSpPr>
            <a:spLocks noGrp="1"/>
          </p:cNvSpPr>
          <p:nvPr>
            <p:ph type="sldNum" sz="quarter" idx="12"/>
          </p:nvPr>
        </p:nvSpPr>
        <p:spPr/>
        <p:txBody>
          <a:bodyPr/>
          <a:lstStyle/>
          <a:p>
            <a:fld id="{A90A6431-347B-4ED4-BB32-4132A66AF953}" type="slidenum">
              <a:rPr lang="en-US" smtClean="0"/>
              <a:t>4</a:t>
            </a:fld>
            <a:endParaRPr lang="en-US" dirty="0"/>
          </a:p>
        </p:txBody>
      </p:sp>
    </p:spTree>
    <p:extLst>
      <p:ext uri="{BB962C8B-B14F-4D97-AF65-F5344CB8AC3E}">
        <p14:creationId xmlns:p14="http://schemas.microsoft.com/office/powerpoint/2010/main" val="1715468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Highlights</a:t>
            </a:r>
            <a:endParaRPr lang="en-US" dirty="0"/>
          </a:p>
        </p:txBody>
      </p:sp>
      <p:sp>
        <p:nvSpPr>
          <p:cNvPr id="3" name="Content Placeholder 2"/>
          <p:cNvSpPr>
            <a:spLocks noGrp="1"/>
          </p:cNvSpPr>
          <p:nvPr>
            <p:ph idx="1"/>
          </p:nvPr>
        </p:nvSpPr>
        <p:spPr/>
        <p:txBody>
          <a:bodyPr>
            <a:normAutofit/>
          </a:bodyPr>
          <a:lstStyle/>
          <a:p>
            <a:r>
              <a:rPr lang="en-US" sz="1400" dirty="0" smtClean="0"/>
              <a:t>The Building Department and Inspections Department is to provide timely plan review, permits, certificate of occupancy issuance, inspection services to property owners and contractors so that all structures constructed or renovated throughout the city are built in a safe manner and in conformance with State Building Codes. The Building Department resolves complaints, from the Citizens Services Center and responses to emergencies when the Police, Health and Fire Departments request our expertise. We continue to meet with Architects, Engineers and </a:t>
            </a:r>
            <a:r>
              <a:rPr lang="en-US" sz="1400" dirty="0" smtClean="0"/>
              <a:t>Homeowners </a:t>
            </a:r>
            <a:r>
              <a:rPr lang="en-US" sz="1400" dirty="0" smtClean="0"/>
              <a:t>in order to assist them in complying with the State Building Codes related to the scope of the work planned.      </a:t>
            </a:r>
            <a:endParaRPr lang="en-US" sz="1400" dirty="0"/>
          </a:p>
        </p:txBody>
      </p:sp>
      <p:sp>
        <p:nvSpPr>
          <p:cNvPr id="4" name="Slide Number Placeholder 3"/>
          <p:cNvSpPr>
            <a:spLocks noGrp="1"/>
          </p:cNvSpPr>
          <p:nvPr>
            <p:ph type="sldNum" sz="quarter" idx="12"/>
          </p:nvPr>
        </p:nvSpPr>
        <p:spPr/>
        <p:txBody>
          <a:bodyPr/>
          <a:lstStyle/>
          <a:p>
            <a:fld id="{A90A6431-347B-4ED4-BB32-4132A66AF953}" type="slidenum">
              <a:rPr lang="en-US" smtClean="0"/>
              <a:t>5</a:t>
            </a:fld>
            <a:endParaRPr lang="en-US" dirty="0"/>
          </a:p>
        </p:txBody>
      </p:sp>
    </p:spTree>
    <p:extLst>
      <p:ext uri="{BB962C8B-B14F-4D97-AF65-F5344CB8AC3E}">
        <p14:creationId xmlns:p14="http://schemas.microsoft.com/office/powerpoint/2010/main" val="2597920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Highlights</a:t>
            </a:r>
            <a:endParaRPr lang="en-US" dirty="0"/>
          </a:p>
        </p:txBody>
      </p:sp>
      <p:sp>
        <p:nvSpPr>
          <p:cNvPr id="3" name="Content Placeholder 2"/>
          <p:cNvSpPr>
            <a:spLocks noGrp="1"/>
          </p:cNvSpPr>
          <p:nvPr>
            <p:ph idx="1"/>
          </p:nvPr>
        </p:nvSpPr>
        <p:spPr/>
        <p:txBody>
          <a:bodyPr/>
          <a:lstStyle/>
          <a:p>
            <a:r>
              <a:rPr lang="en-US" sz="1400" dirty="0" smtClean="0"/>
              <a:t>Owners and </a:t>
            </a:r>
            <a:r>
              <a:rPr lang="en-US" sz="1400" dirty="0" smtClean="0"/>
              <a:t>Contractors </a:t>
            </a:r>
            <a:r>
              <a:rPr lang="en-US" sz="1400" dirty="0" smtClean="0"/>
              <a:t>are continuing to do independent plan review for larger projects at their expense</a:t>
            </a:r>
          </a:p>
          <a:p>
            <a:pPr marL="0" indent="0">
              <a:buNone/>
            </a:pPr>
            <a:endParaRPr lang="en-US" sz="1400" dirty="0" smtClean="0"/>
          </a:p>
          <a:p>
            <a:r>
              <a:rPr lang="en-US" sz="1400" dirty="0" smtClean="0"/>
              <a:t>We continue to charge contractors for overtime</a:t>
            </a:r>
          </a:p>
          <a:p>
            <a:pPr marL="0" indent="0">
              <a:buNone/>
            </a:pPr>
            <a:endParaRPr lang="en-US" sz="1400" dirty="0" smtClean="0"/>
          </a:p>
          <a:p>
            <a:r>
              <a:rPr lang="en-US" sz="1400" dirty="0" smtClean="0"/>
              <a:t>Continue to </a:t>
            </a:r>
            <a:r>
              <a:rPr lang="en-US" sz="1400" smtClean="0"/>
              <a:t>have </a:t>
            </a:r>
            <a:r>
              <a:rPr lang="en-US" sz="1400" smtClean="0"/>
              <a:t>Owners </a:t>
            </a:r>
            <a:r>
              <a:rPr lang="en-US" sz="1400" smtClean="0"/>
              <a:t>and </a:t>
            </a:r>
            <a:r>
              <a:rPr lang="en-US" sz="1400" smtClean="0"/>
              <a:t>Contractors </a:t>
            </a:r>
            <a:r>
              <a:rPr lang="en-US" sz="1400" dirty="0" smtClean="0"/>
              <a:t>provide PDF files of construction documents prior to issuing a certificate for compliance     </a:t>
            </a:r>
            <a:endParaRPr lang="en-US" sz="1400" dirty="0"/>
          </a:p>
        </p:txBody>
      </p:sp>
      <p:sp>
        <p:nvSpPr>
          <p:cNvPr id="4" name="Slide Number Placeholder 3"/>
          <p:cNvSpPr>
            <a:spLocks noGrp="1"/>
          </p:cNvSpPr>
          <p:nvPr>
            <p:ph type="sldNum" sz="quarter" idx="12"/>
          </p:nvPr>
        </p:nvSpPr>
        <p:spPr/>
        <p:txBody>
          <a:bodyPr/>
          <a:lstStyle/>
          <a:p>
            <a:fld id="{A90A6431-347B-4ED4-BB32-4132A66AF953}" type="slidenum">
              <a:rPr lang="en-US" smtClean="0"/>
              <a:t>6</a:t>
            </a:fld>
            <a:endParaRPr lang="en-US" dirty="0"/>
          </a:p>
        </p:txBody>
      </p:sp>
    </p:spTree>
    <p:extLst>
      <p:ext uri="{BB962C8B-B14F-4D97-AF65-F5344CB8AC3E}">
        <p14:creationId xmlns:p14="http://schemas.microsoft.com/office/powerpoint/2010/main" val="1873633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Management</a:t>
            </a:r>
            <a:endParaRPr lang="en-US" dirty="0"/>
          </a:p>
        </p:txBody>
      </p:sp>
      <p:sp>
        <p:nvSpPr>
          <p:cNvPr id="3" name="Content Placeholder 2"/>
          <p:cNvSpPr>
            <a:spLocks noGrp="1"/>
          </p:cNvSpPr>
          <p:nvPr>
            <p:ph idx="1"/>
          </p:nvPr>
        </p:nvSpPr>
        <p:spPr/>
        <p:txBody>
          <a:bodyPr/>
          <a:lstStyle/>
          <a:p>
            <a:pPr marL="0" indent="0">
              <a:buNone/>
            </a:pPr>
            <a:r>
              <a:rPr lang="en-US" sz="1400" dirty="0" smtClean="0"/>
              <a:t>A new permitting and inspection system that will better service the public to streamline the approval process. We will be able to process at least 75% of our Electrical, Plumbing and HVAC permits on line. </a:t>
            </a:r>
            <a:endParaRPr lang="en-US" sz="1400" dirty="0"/>
          </a:p>
        </p:txBody>
      </p:sp>
      <p:sp>
        <p:nvSpPr>
          <p:cNvPr id="4" name="Slide Number Placeholder 3"/>
          <p:cNvSpPr>
            <a:spLocks noGrp="1"/>
          </p:cNvSpPr>
          <p:nvPr>
            <p:ph type="sldNum" sz="quarter" idx="12"/>
          </p:nvPr>
        </p:nvSpPr>
        <p:spPr/>
        <p:txBody>
          <a:bodyPr/>
          <a:lstStyle/>
          <a:p>
            <a:fld id="{A90A6431-347B-4ED4-BB32-4132A66AF953}" type="slidenum">
              <a:rPr lang="en-US" smtClean="0"/>
              <a:t>7</a:t>
            </a:fld>
            <a:endParaRPr lang="en-US" dirty="0"/>
          </a:p>
        </p:txBody>
      </p:sp>
    </p:spTree>
    <p:extLst>
      <p:ext uri="{BB962C8B-B14F-4D97-AF65-F5344CB8AC3E}">
        <p14:creationId xmlns:p14="http://schemas.microsoft.com/office/powerpoint/2010/main" val="4015420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Requests for 2014-2015</a:t>
            </a:r>
            <a:endParaRPr lang="en-US" dirty="0"/>
          </a:p>
        </p:txBody>
      </p:sp>
      <p:sp>
        <p:nvSpPr>
          <p:cNvPr id="3" name="Content Placeholder 2"/>
          <p:cNvSpPr>
            <a:spLocks noGrp="1"/>
          </p:cNvSpPr>
          <p:nvPr>
            <p:ph idx="1"/>
          </p:nvPr>
        </p:nvSpPr>
        <p:spPr/>
        <p:txBody>
          <a:bodyPr/>
          <a:lstStyle/>
          <a:p>
            <a:r>
              <a:rPr lang="en-US" sz="1400" dirty="0" smtClean="0"/>
              <a:t>Software  maintenance to maintain the new GIS permit and inspection system and also continue to use the phone line for permits that were in the previous (Prior to Nov 1, 1013) system</a:t>
            </a:r>
          </a:p>
          <a:p>
            <a:pPr marL="0" indent="0">
              <a:buNone/>
            </a:pPr>
            <a:endParaRPr lang="en-US" sz="1400" dirty="0" smtClean="0"/>
          </a:p>
          <a:p>
            <a:r>
              <a:rPr lang="en-US" sz="1400" dirty="0" smtClean="0"/>
              <a:t>Asking for additional office supplies for on line credit card expenses, code </a:t>
            </a:r>
            <a:r>
              <a:rPr lang="en-US" sz="1400" smtClean="0"/>
              <a:t>and reference </a:t>
            </a:r>
            <a:r>
              <a:rPr lang="en-US" sz="1400" dirty="0" smtClean="0"/>
              <a:t>books that are required to be updated   </a:t>
            </a:r>
          </a:p>
          <a:p>
            <a:pPr marL="0" indent="0">
              <a:buNone/>
            </a:pPr>
            <a:endParaRPr lang="en-US" sz="1400" dirty="0" smtClean="0"/>
          </a:p>
          <a:p>
            <a:r>
              <a:rPr lang="en-US" sz="1400" dirty="0" smtClean="0"/>
              <a:t>Increase in telephone item line to include IPad’s for inspectors for the new inspections system</a:t>
            </a:r>
          </a:p>
          <a:p>
            <a:pPr marL="0" indent="0">
              <a:buNone/>
            </a:pPr>
            <a:endParaRPr lang="en-US" sz="1400" dirty="0" smtClean="0"/>
          </a:p>
          <a:p>
            <a:r>
              <a:rPr lang="en-US" sz="1400" dirty="0" smtClean="0"/>
              <a:t>New item lines: (1) Classified pension fund</a:t>
            </a:r>
          </a:p>
          <a:p>
            <a:pPr marL="0" indent="0">
              <a:buNone/>
            </a:pPr>
            <a:r>
              <a:rPr lang="en-US" sz="1400" dirty="0"/>
              <a:t> </a:t>
            </a:r>
            <a:r>
              <a:rPr lang="en-US" sz="1400" dirty="0" smtClean="0"/>
              <a:t>                                 (2) OPEB Contributions  </a:t>
            </a:r>
          </a:p>
          <a:p>
            <a:pPr marL="0" indent="0">
              <a:buNone/>
            </a:pPr>
            <a:endParaRPr lang="en-US" sz="1400" dirty="0" smtClean="0"/>
          </a:p>
          <a:p>
            <a:r>
              <a:rPr lang="en-US" sz="1400" dirty="0" smtClean="0"/>
              <a:t>Increase in salaries and insurance </a:t>
            </a:r>
            <a:endParaRPr lang="en-US" sz="1400" dirty="0"/>
          </a:p>
        </p:txBody>
      </p:sp>
      <p:sp>
        <p:nvSpPr>
          <p:cNvPr id="4" name="Slide Number Placeholder 3"/>
          <p:cNvSpPr>
            <a:spLocks noGrp="1"/>
          </p:cNvSpPr>
          <p:nvPr>
            <p:ph type="sldNum" sz="quarter" idx="12"/>
          </p:nvPr>
        </p:nvSpPr>
        <p:spPr/>
        <p:txBody>
          <a:bodyPr/>
          <a:lstStyle/>
          <a:p>
            <a:fld id="{A90A6431-347B-4ED4-BB32-4132A66AF953}" type="slidenum">
              <a:rPr lang="en-US" smtClean="0"/>
              <a:t>8</a:t>
            </a:fld>
            <a:endParaRPr lang="en-US" dirty="0"/>
          </a:p>
        </p:txBody>
      </p:sp>
    </p:spTree>
    <p:extLst>
      <p:ext uri="{BB962C8B-B14F-4D97-AF65-F5344CB8AC3E}">
        <p14:creationId xmlns:p14="http://schemas.microsoft.com/office/powerpoint/2010/main" val="2123962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164</TotalTime>
  <Words>602</Words>
  <Application>Microsoft Office PowerPoint</Application>
  <PresentationFormat>On-screen Show (4:3)</PresentationFormat>
  <Paragraphs>176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Executive</vt:lpstr>
      <vt:lpstr>FY 2014-2015  Budget Presentation to Board of Finance</vt:lpstr>
      <vt:lpstr>Summary of Operating Budget Request</vt:lpstr>
      <vt:lpstr>Operating Budget Request by Activity</vt:lpstr>
      <vt:lpstr>Operating Budget Request by Activity</vt:lpstr>
      <vt:lpstr>Operational Highlights</vt:lpstr>
      <vt:lpstr>Financial Highlights</vt:lpstr>
      <vt:lpstr>Cost Management</vt:lpstr>
      <vt:lpstr>Significant Requests for 2014-2015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2014-2015  Budget Presentation to Board of Finance</dc:title>
  <dc:creator>Lynda</dc:creator>
  <cp:lastModifiedBy>Administrator</cp:lastModifiedBy>
  <cp:revision>20</cp:revision>
  <dcterms:created xsi:type="dcterms:W3CDTF">2014-03-11T16:32:46Z</dcterms:created>
  <dcterms:modified xsi:type="dcterms:W3CDTF">2014-03-18T11:41:16Z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671757009</vt:i4>
  </property>
  <property fmtid="{D5CDD505-2E9C-101B-9397-08002B2CF9AE}" pid="3" name="_NewReviewCycle">
    <vt:lpwstr/>
  </property>
  <property fmtid="{D5CDD505-2E9C-101B-9397-08002B2CF9AE}" pid="4" name="_EmailSubject">
    <vt:lpwstr>Operations Budget </vt:lpwstr>
  </property>
  <property fmtid="{D5CDD505-2E9C-101B-9397-08002B2CF9AE}" pid="5" name="_AuthorEmail">
    <vt:lpwstr>JFahan@StamfordCT.gov</vt:lpwstr>
  </property>
  <property fmtid="{D5CDD505-2E9C-101B-9397-08002B2CF9AE}" pid="6" name="_AuthorEmailDisplayName">
    <vt:lpwstr>Fahan, Jacquie</vt:lpwstr>
  </property>
  <property fmtid="{D5CDD505-2E9C-101B-9397-08002B2CF9AE}" pid="7" name="_PreviousAdHocReviewCycleID">
    <vt:i4>-1879035820</vt:i4>
  </property>
</Properties>
</file>