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B00AE-E5B2-4A97-9B07-B274A2899BBB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17E4D-024C-479E-B399-07F3BF0D7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A507-096B-4393-B63B-B87B1CF38C8F}" type="datetime1">
              <a:rPr lang="en-US" smtClean="0"/>
              <a:t>3/17/2014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EEDA-DA35-4854-93FD-9C14C41C2308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0C5A-A1E2-40A5-9484-2D674FC1BAE2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7C16-1162-4C76-8DCA-11C6236C9DEE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4E36-9251-4A39-9CC7-8FDD65CAC274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F5D71-A3D5-4195-8772-0B3C8257EA47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A9F0-2530-4041-B7B9-3F2EA7AD6C40}" type="datetime1">
              <a:rPr lang="en-US" smtClean="0"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8751-029F-4DF3-8B12-79D97D32AEBD}" type="datetime1">
              <a:rPr lang="en-US" smtClean="0"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0719-253B-4952-82C4-BA5CB3263DEE}" type="datetime1">
              <a:rPr lang="en-US" smtClean="0"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02BD-C24D-493A-80FD-D7BF28DAE6E3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2D10-5350-47C9-A4AB-50C77788348C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E8460DD-205B-48F7-B1D3-A7A17A8447B5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handler\Desktop\SealColor300pix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brightnessContrast bright="25000" contras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4360"/>
            <a:ext cx="2895600" cy="350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95299"/>
            <a:ext cx="7772400" cy="2209801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FY 2014-2015 </a:t>
            </a:r>
            <a:br>
              <a:rPr lang="en-US" sz="4400" b="1" dirty="0" smtClean="0">
                <a:solidFill>
                  <a:schemeClr val="tx1"/>
                </a:solidFill>
              </a:rPr>
            </a:br>
            <a:r>
              <a:rPr lang="en-US" sz="4400" b="1" dirty="0" smtClean="0">
                <a:solidFill>
                  <a:schemeClr val="tx1"/>
                </a:solidFill>
              </a:rPr>
              <a:t>Budget Presentation to Board of Finance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49292"/>
            <a:ext cx="6400800" cy="727707"/>
          </a:xfrm>
        </p:spPr>
        <p:txBody>
          <a:bodyPr/>
          <a:lstStyle/>
          <a:p>
            <a:r>
              <a:rPr lang="en-US" b="1" dirty="0" smtClean="0"/>
              <a:t>March 17, 2014</a:t>
            </a:r>
            <a:endParaRPr lang="en-US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886200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Brennan Golf</a:t>
            </a:r>
          </a:p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Michael Sullivan</a:t>
            </a:r>
          </a:p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Golf Course Superintendent</a:t>
            </a:r>
            <a:endParaRPr lang="en-US" sz="3200" b="1" i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Operating Budget Request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6842818"/>
              </p:ext>
            </p:extLst>
          </p:nvPr>
        </p:nvGraphicFramePr>
        <p:xfrm>
          <a:off x="457200" y="2514600"/>
          <a:ext cx="8229600" cy="238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Funding Request</a:t>
                      </a:r>
                      <a:r>
                        <a:rPr lang="en-US" baseline="0" dirty="0" smtClean="0"/>
                        <a:t> FY 14-15 (All Activities)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$ 1,448,444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from FY 13-14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($ 129,685)</a:t>
                      </a:r>
                      <a:endParaRPr lang="en-US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Human Capital/Personnel</a:t>
                      </a:r>
                      <a:r>
                        <a:rPr lang="en-US" baseline="0" dirty="0" smtClean="0"/>
                        <a:t> FY 14-15 (All Activities)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 from FY 13-14</a:t>
                      </a:r>
                      <a:r>
                        <a:rPr lang="en-US" baseline="0" dirty="0" smtClean="0"/>
                        <a:t>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Budget Request by Activity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14277"/>
              </p:ext>
            </p:extLst>
          </p:nvPr>
        </p:nvGraphicFramePr>
        <p:xfrm>
          <a:off x="152400" y="1752600"/>
          <a:ext cx="8839199" cy="457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4119"/>
                <a:gridCol w="1513016"/>
                <a:gridCol w="1784865"/>
                <a:gridCol w="1786021"/>
                <a:gridCol w="1240589"/>
                <a:gridCol w="1240589"/>
              </a:tblGrid>
              <a:tr h="8686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Activity</a:t>
                      </a:r>
                      <a:r>
                        <a:rPr lang="en-US" sz="1600" baseline="0" dirty="0" smtClean="0"/>
                        <a:t> 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Starting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Page 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 14-15 Mayor’s Request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 13-14 Adopted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</a:t>
                      </a:r>
                      <a:r>
                        <a:rPr lang="en-US" sz="1600" baseline="0" dirty="0" smtClean="0"/>
                        <a:t> Change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% Change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$ 1,448,444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1,578,129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($129,685)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-8.22%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Brennan Golf is Entering our 15</a:t>
            </a:r>
            <a:r>
              <a:rPr lang="en-US" baseline="30000" dirty="0" smtClean="0"/>
              <a:t>th</a:t>
            </a:r>
            <a:r>
              <a:rPr lang="en-US" dirty="0" smtClean="0"/>
              <a:t> year of being a self-sustaining operation</a:t>
            </a:r>
          </a:p>
          <a:p>
            <a:r>
              <a:rPr lang="en-US" dirty="0" smtClean="0"/>
              <a:t>In the process of completing $200,000 in capital improvements using only Golf Course Revenue</a:t>
            </a:r>
          </a:p>
          <a:p>
            <a:r>
              <a:rPr lang="en-US" dirty="0" smtClean="0"/>
              <a:t>Seven day, 14-16 hour per day operation, including Holidays</a:t>
            </a:r>
          </a:p>
          <a:p>
            <a:r>
              <a:rPr lang="en-US" dirty="0" smtClean="0"/>
              <a:t>Continually improving, heavily used Municipal Golf Course averaging 39,000 rounds of </a:t>
            </a:r>
            <a:r>
              <a:rPr lang="en-US" dirty="0" smtClean="0"/>
              <a:t>golf, per Year, </a:t>
            </a:r>
            <a:r>
              <a:rPr lang="en-US" dirty="0" smtClean="0"/>
              <a:t>over the last four </a:t>
            </a:r>
            <a:r>
              <a:rPr lang="en-US" dirty="0" smtClean="0"/>
              <a:t>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2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rounds of golf were down during FY-2013, through management of expenses, Brennan still managed a modest profit</a:t>
            </a:r>
          </a:p>
          <a:p>
            <a:r>
              <a:rPr lang="en-US" dirty="0" smtClean="0"/>
              <a:t>Overall budget for FY-2015 shows a budget decrease of ($129,685) or -8.22%</a:t>
            </a:r>
          </a:p>
          <a:p>
            <a:r>
              <a:rPr lang="en-US" dirty="0" smtClean="0"/>
              <a:t>Decrease </a:t>
            </a:r>
            <a:r>
              <a:rPr lang="en-US" dirty="0" smtClean="0"/>
              <a:t>is</a:t>
            </a:r>
            <a:r>
              <a:rPr lang="en-US" dirty="0" smtClean="0"/>
              <a:t> </a:t>
            </a:r>
            <a:r>
              <a:rPr lang="en-US" dirty="0" smtClean="0"/>
              <a:t>due to </a:t>
            </a:r>
            <a:r>
              <a:rPr lang="en-US" dirty="0" smtClean="0"/>
              <a:t>a reduction in the use of our Golf Course fund for Course </a:t>
            </a:r>
            <a:r>
              <a:rPr lang="en-US" dirty="0" smtClean="0"/>
              <a:t>projects </a:t>
            </a:r>
            <a:r>
              <a:rPr lang="en-US" dirty="0" smtClean="0"/>
              <a:t>FY-2014. Shown in a reduction in Grounds Maintenance</a:t>
            </a:r>
            <a:endParaRPr lang="en-US" dirty="0" smtClean="0"/>
          </a:p>
          <a:p>
            <a:r>
              <a:rPr lang="en-US" dirty="0" smtClean="0"/>
              <a:t>Major increases in Central Services Cost Allocation, along with addition of Pension &amp; OPEB Contribution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the exception of using our Golf Course fund for Renovations, Brennan Golf continues to stay within budget</a:t>
            </a:r>
          </a:p>
          <a:p>
            <a:r>
              <a:rPr lang="en-US" dirty="0" smtClean="0"/>
              <a:t>Budgeted Expenses are monitored and adjusted throughout the year, in relation to revenue</a:t>
            </a:r>
          </a:p>
          <a:p>
            <a:r>
              <a:rPr lang="en-US" dirty="0" smtClean="0"/>
              <a:t>Complete projects with in house staffing to reduce costs</a:t>
            </a:r>
          </a:p>
          <a:p>
            <a:r>
              <a:rPr lang="en-US" dirty="0" smtClean="0"/>
              <a:t>Use of purchasing authorities and State contracts to reduce spending on plant </a:t>
            </a:r>
            <a:r>
              <a:rPr lang="en-US" dirty="0" smtClean="0"/>
              <a:t>protectants</a:t>
            </a:r>
          </a:p>
          <a:p>
            <a:r>
              <a:rPr lang="en-US" dirty="0" smtClean="0"/>
              <a:t>Largest increase, operationally is reflected in an $8,000 increase in water.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2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Requests for 2014-2015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Largest Increases in FY-2015</a:t>
            </a:r>
          </a:p>
          <a:p>
            <a:pPr lvl="1"/>
            <a:r>
              <a:rPr lang="en-US" dirty="0" smtClean="0"/>
              <a:t>Classified Pension Fund                          	$ 62,992</a:t>
            </a:r>
          </a:p>
          <a:p>
            <a:pPr lvl="1"/>
            <a:r>
              <a:rPr lang="en-US" dirty="0" smtClean="0"/>
              <a:t>Central Services Cost Allocation           	$ 61,430</a:t>
            </a:r>
          </a:p>
          <a:p>
            <a:pPr lvl="1"/>
            <a:r>
              <a:rPr lang="en-US" dirty="0" smtClean="0"/>
              <a:t>OPEB Contribution			$ 21,074</a:t>
            </a:r>
          </a:p>
          <a:p>
            <a:pPr lvl="1"/>
            <a:r>
              <a:rPr lang="en-US" dirty="0" smtClean="0"/>
              <a:t>Medical &amp; Life			$ </a:t>
            </a:r>
            <a:r>
              <a:rPr lang="en-US" dirty="0" smtClean="0"/>
              <a:t>20,883</a:t>
            </a:r>
          </a:p>
          <a:p>
            <a:pPr lvl="1"/>
            <a:r>
              <a:rPr lang="en-US" dirty="0" smtClean="0"/>
              <a:t>Water				$   8,000</a:t>
            </a:r>
          </a:p>
          <a:p>
            <a:pPr lvl="1"/>
            <a:r>
              <a:rPr lang="en-US" dirty="0" smtClean="0"/>
              <a:t>Sewer				$   7,750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Largest Decreases in FY-2015</a:t>
            </a:r>
          </a:p>
          <a:p>
            <a:pPr lvl="1"/>
            <a:r>
              <a:rPr lang="en-US" dirty="0" smtClean="0"/>
              <a:t>Grounds Maintenance		$ </a:t>
            </a:r>
            <a:r>
              <a:rPr lang="en-US" dirty="0" smtClean="0"/>
              <a:t>195,000</a:t>
            </a:r>
          </a:p>
          <a:p>
            <a:pPr lvl="1"/>
            <a:r>
              <a:rPr lang="en-US" dirty="0" smtClean="0"/>
              <a:t>Capital Outlay-Equipment		$   53,000</a:t>
            </a:r>
          </a:p>
          <a:p>
            <a:pPr lvl="1"/>
            <a:r>
              <a:rPr lang="en-US" smtClean="0"/>
              <a:t>Land Supplies			$     7,017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3050</TotalTime>
  <Words>314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FY 2014-2015  Budget Presentation to Board of Finance</vt:lpstr>
      <vt:lpstr>Summary of Operating Budget Request</vt:lpstr>
      <vt:lpstr>Operating Budget Request by Activity</vt:lpstr>
      <vt:lpstr>Operational Highlights</vt:lpstr>
      <vt:lpstr>Financial Highlights</vt:lpstr>
      <vt:lpstr>Cost Management</vt:lpstr>
      <vt:lpstr>Significant Requests for 2014-2015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2014-2015  Budget Presentation to Board of Finance</dc:title>
  <dc:creator>Lynda</dc:creator>
  <cp:lastModifiedBy>Administrator</cp:lastModifiedBy>
  <cp:revision>15</cp:revision>
  <dcterms:created xsi:type="dcterms:W3CDTF">2014-03-11T16:32:46Z</dcterms:created>
  <dcterms:modified xsi:type="dcterms:W3CDTF">2014-03-19T17:56:41Z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1766295120</vt:i4>
  </property>
  <property fmtid="{D5CDD505-2E9C-101B-9397-08002B2CF9AE}" pid="3" name="_NewReviewCycle">
    <vt:lpwstr/>
  </property>
  <property fmtid="{D5CDD505-2E9C-101B-9397-08002B2CF9AE}" pid="4" name="_EmailSubject">
    <vt:lpwstr>Operations Budget </vt:lpwstr>
  </property>
  <property fmtid="{D5CDD505-2E9C-101B-9397-08002B2CF9AE}" pid="5" name="_AuthorEmail">
    <vt:lpwstr>JFahan@StamfordCT.gov</vt:lpwstr>
  </property>
  <property fmtid="{D5CDD505-2E9C-101B-9397-08002B2CF9AE}" pid="6" name="_AuthorEmailDisplayName">
    <vt:lpwstr>Fahan, Jacquie</vt:lpwstr>
  </property>
  <property fmtid="{D5CDD505-2E9C-101B-9397-08002B2CF9AE}" pid="7" name="_PreviousAdHocReviewCycleID">
    <vt:i4>923887283</vt:i4>
  </property>
</Properties>
</file>