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7E4D-024C-479E-B399-07F3BF0D72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17,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Government Center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Kevin Murray, Operations Manager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Parks &amp; Facilities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38774"/>
              </p:ext>
            </p:extLst>
          </p:nvPr>
        </p:nvGraphicFramePr>
        <p:xfrm>
          <a:off x="457200" y="2514600"/>
          <a:ext cx="82296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Payroll and Operating expenses.)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$2,170,026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$1,877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(Reflects only salary request does not include overtime or any other payroll/insurance related items.)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r>
                        <a:rPr lang="en-US" baseline="0" dirty="0" smtClean="0"/>
                        <a:t> Associated with this Department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193374"/>
              </p:ext>
            </p:extLst>
          </p:nvPr>
        </p:nvGraphicFramePr>
        <p:xfrm>
          <a:off x="152400" y="1752600"/>
          <a:ext cx="8839199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990600"/>
                <a:gridCol w="1905000"/>
                <a:gridCol w="1176421"/>
                <a:gridCol w="1240589"/>
                <a:gridCol w="124058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Activity</a:t>
                      </a:r>
                      <a:r>
                        <a:rPr lang="en-US" sz="1200" baseline="0" dirty="0" smtClean="0"/>
                        <a:t> Name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Starting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Page Number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14-15 Mayor’s Request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FY 13-14 Adopted</a:t>
                      </a:r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Change</a:t>
                      </a:r>
                      <a:endParaRPr lang="en-US" sz="1200" dirty="0"/>
                    </a:p>
                  </a:txBody>
                  <a:tcPr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Contracted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$26,871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$26,871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Contracted</a:t>
                      </a:r>
                      <a:r>
                        <a:rPr lang="en-US" sz="1200" baseline="0" dirty="0" smtClean="0"/>
                        <a:t> Services-Security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$406,190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$415,768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-$9,578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-0.98%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Contracted Services-Custodial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$723,094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$699,674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$23,420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1.03%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Payments to Insurance Fund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$55,395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$49,348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$6,047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1.12%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Telephone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$3,604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$3,604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$0.00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0.00%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$27,966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$23,700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$4,266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1.18%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Electric-Utility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$689,000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$724,500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-$35,500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-0.95%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Natural</a:t>
                      </a:r>
                      <a:r>
                        <a:rPr lang="en-US" sz="1200" baseline="0" dirty="0" smtClean="0"/>
                        <a:t> Gas-Utility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$91,474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$87,955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$3,519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1.04%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Sewer-Utility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$26,432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$23,600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$2,832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1.12%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Building Maintenance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$120,000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$140,000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-$20,000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-0.86%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program to reduce energy expenditures throughout the </a:t>
            </a:r>
            <a:r>
              <a:rPr lang="en-US" dirty="0" smtClean="0"/>
              <a:t>Class A </a:t>
            </a:r>
            <a:r>
              <a:rPr lang="en-US" dirty="0" smtClean="0"/>
              <a:t>building.</a:t>
            </a:r>
          </a:p>
          <a:p>
            <a:r>
              <a:rPr lang="en-US" dirty="0" smtClean="0"/>
              <a:t>Upgrade and renovation to several departments and locations within the building including but not limited to Senior Center and EOC.</a:t>
            </a:r>
          </a:p>
          <a:p>
            <a:r>
              <a:rPr lang="en-US" dirty="0" smtClean="0"/>
              <a:t>Upgrade of elevator system which in turn eliminated existing service contract due to new system being under two-year warranty.</a:t>
            </a:r>
          </a:p>
          <a:p>
            <a:r>
              <a:rPr lang="en-US" dirty="0" smtClean="0"/>
              <a:t>Selection of new security company which produced a savings of $9,578.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largest impact for this Department is derived from:</a:t>
            </a:r>
          </a:p>
          <a:p>
            <a:pPr lvl="1"/>
            <a:r>
              <a:rPr lang="en-US" dirty="0" smtClean="0"/>
              <a:t>Contracted Services-Security</a:t>
            </a:r>
          </a:p>
          <a:p>
            <a:pPr lvl="1"/>
            <a:r>
              <a:rPr lang="en-US" dirty="0" smtClean="0"/>
              <a:t>Contracted Services-Custodial</a:t>
            </a:r>
          </a:p>
          <a:p>
            <a:pPr lvl="1"/>
            <a:r>
              <a:rPr lang="en-US" dirty="0" smtClean="0"/>
              <a:t>Utilities</a:t>
            </a:r>
          </a:p>
          <a:p>
            <a:r>
              <a:rPr lang="en-US" dirty="0" smtClean="0"/>
              <a:t>Contracted services make up 53.28% of total operating expenses and utilities make up 38.64% while the remaining monies designated to the maintaining the </a:t>
            </a:r>
            <a:r>
              <a:rPr lang="en-US" dirty="0" smtClean="0"/>
              <a:t>Class A </a:t>
            </a:r>
            <a:r>
              <a:rPr lang="en-US" dirty="0" smtClean="0"/>
              <a:t>building are 5.53% of the4 overall budget.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using the Purchasing Guideline procedures to executed contracts with vendors to get more competitive pricing thus saving the City monies of goods and services.</a:t>
            </a:r>
          </a:p>
          <a:p>
            <a:r>
              <a:rPr lang="en-US" dirty="0" smtClean="0"/>
              <a:t>Handling repairs and/or renovations by use of in-house personnel versus outside contractor.</a:t>
            </a:r>
          </a:p>
          <a:p>
            <a:r>
              <a:rPr lang="en-US" dirty="0"/>
              <a:t>Creation of Contracted Services line item to better manage the maintenance contracts for the smooth running of the </a:t>
            </a:r>
            <a:r>
              <a:rPr lang="en-US" dirty="0" smtClean="0"/>
              <a:t>Class A </a:t>
            </a:r>
            <a:r>
              <a:rPr lang="en-US" dirty="0"/>
              <a:t>building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sole request for this Department is the filling the vacancy of the Operations Foreman position, which is paid out of the Maintenance Division, to oversee the day-to-day operations of this 10-story building.  This position has been vacant for over a year and it is more cost effective and productive to hire a replacement versus having a Operations Foreman from another division trying to run the building from another location as well as the overtime costs associated </a:t>
            </a:r>
            <a:r>
              <a:rPr lang="en-US" smtClean="0"/>
              <a:t>with it.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298</TotalTime>
  <Words>483</Words>
  <Application>Microsoft Office PowerPoint</Application>
  <PresentationFormat>On-screen Show (4:3)</PresentationFormat>
  <Paragraphs>104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23</cp:revision>
  <dcterms:created xsi:type="dcterms:W3CDTF">2014-03-11T16:32:46Z</dcterms:created>
  <dcterms:modified xsi:type="dcterms:W3CDTF">2014-03-17T12:42:51Z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-852631452</vt:i4>
  </property>
  <property fmtid="{D5CDD505-2E9C-101B-9397-08002B2CF9AE}" pid="3" name="_NewReviewCycle">
    <vt:lpwstr/>
  </property>
  <property fmtid="{D5CDD505-2E9C-101B-9397-08002B2CF9AE}" pid="4" name="_EmailSubject">
    <vt:lpwstr>Operations Budget </vt:lpwstr>
  </property>
  <property fmtid="{D5CDD505-2E9C-101B-9397-08002B2CF9AE}" pid="5" name="_AuthorEmail">
    <vt:lpwstr>JFahan@StamfordCT.gov</vt:lpwstr>
  </property>
  <property fmtid="{D5CDD505-2E9C-101B-9397-08002B2CF9AE}" pid="6" name="_AuthorEmailDisplayName">
    <vt:lpwstr>Fahan, Jacquie</vt:lpwstr>
  </property>
  <property fmtid="{D5CDD505-2E9C-101B-9397-08002B2CF9AE}" pid="7" name="_PreviousAdHocReviewCycleID">
    <vt:i4>-897113373</vt:i4>
  </property>
</Properties>
</file>