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B00AE-E5B2-4A97-9B07-B274A2899BBB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17E4D-024C-479E-B399-07F3BF0D7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7E4D-024C-479E-B399-07F3BF0D72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6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A507-096B-4393-B63B-B87B1CF38C8F}" type="datetime1">
              <a:rPr lang="en-US" smtClean="0"/>
              <a:t>3/17/2014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EEDA-DA35-4854-93FD-9C14C41C2308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0C5A-A1E2-40A5-9484-2D674FC1BAE2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7C16-1162-4C76-8DCA-11C6236C9DEE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4E36-9251-4A39-9CC7-8FDD65CAC274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5D71-A3D5-4195-8772-0B3C8257EA47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A9F0-2530-4041-B7B9-3F2EA7AD6C40}" type="datetime1">
              <a:rPr lang="en-US" smtClean="0"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8751-029F-4DF3-8B12-79D97D32AEBD}" type="datetime1">
              <a:rPr lang="en-US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0719-253B-4952-82C4-BA5CB3263DEE}" type="datetime1">
              <a:rPr lang="en-US" smtClean="0"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02BD-C24D-493A-80FD-D7BF28DAE6E3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2D10-5350-47C9-A4AB-50C77788348C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E8460DD-205B-48F7-B1D3-A7A17A8447B5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handler\Desktop\SealColor300pix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brightnessContrast bright="25000" contras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4360"/>
            <a:ext cx="2895600" cy="350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95299"/>
            <a:ext cx="7772400" cy="2209801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FY 2014-2015 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>Budget Presentation to Board of Finance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49292"/>
            <a:ext cx="6400800" cy="727707"/>
          </a:xfrm>
        </p:spPr>
        <p:txBody>
          <a:bodyPr/>
          <a:lstStyle/>
          <a:p>
            <a:r>
              <a:rPr lang="en-US" b="1" dirty="0" smtClean="0"/>
              <a:t>March 17, 2014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886200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Government Center</a:t>
            </a: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Kevin Murray, Operations Manager</a:t>
            </a: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Parks &amp; Facilities</a:t>
            </a:r>
            <a:endParaRPr lang="en-US" sz="3200" b="1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Operating Budget Request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438774"/>
              </p:ext>
            </p:extLst>
          </p:nvPr>
        </p:nvGraphicFramePr>
        <p:xfrm>
          <a:off x="457200" y="2514600"/>
          <a:ext cx="8229600" cy="293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Funding Request</a:t>
                      </a:r>
                      <a:r>
                        <a:rPr lang="en-US" baseline="0" dirty="0" smtClean="0"/>
                        <a:t> FY 14-15 (All Payroll and Operating expenses.)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$2,170,026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from FY 13-14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$1,877</a:t>
                      </a:r>
                      <a:endParaRPr lang="en-US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Human Capital/Personnel</a:t>
                      </a:r>
                      <a:r>
                        <a:rPr lang="en-US" baseline="0" dirty="0" smtClean="0"/>
                        <a:t> FY 14-15 (Reflects only salary request does not include overtime or any other payroll/insurance related items.)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r>
                        <a:rPr lang="en-US" baseline="0" dirty="0" smtClean="0"/>
                        <a:t> Associated with this Department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 from FY 13-14</a:t>
                      </a:r>
                      <a:r>
                        <a:rPr lang="en-US" baseline="0" dirty="0" smtClean="0"/>
                        <a:t>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193374"/>
              </p:ext>
            </p:extLst>
          </p:nvPr>
        </p:nvGraphicFramePr>
        <p:xfrm>
          <a:off x="152400" y="1752600"/>
          <a:ext cx="8839199" cy="434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990600"/>
                <a:gridCol w="1905000"/>
                <a:gridCol w="1176421"/>
                <a:gridCol w="1240589"/>
                <a:gridCol w="1240589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Activity</a:t>
                      </a:r>
                      <a:r>
                        <a:rPr lang="en-US" sz="1200" baseline="0" dirty="0" smtClean="0"/>
                        <a:t> Name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Starting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Page Number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14-15 Mayor’s Request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13-14 Adopted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</a:t>
                      </a:r>
                      <a:r>
                        <a:rPr lang="en-US" sz="1200" baseline="0" dirty="0" smtClean="0"/>
                        <a:t>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Contracted Services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$26,871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$26,871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Contracted</a:t>
                      </a:r>
                      <a:r>
                        <a:rPr lang="en-US" sz="1200" baseline="0" dirty="0" smtClean="0"/>
                        <a:t> Services-Security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$406,190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$415,768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-$9,578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-0.98%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Contracted Services-Custodial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$723,094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$699,674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$23,420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1.03%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Payments to Insurance Fund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$55,395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$49,348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$6,047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1.12%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Telephone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$3,604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$3,604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$0.00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$27,966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$23,700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$4,266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1.18%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Electric-Utility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$689,000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$724,500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-$35,500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-0.95%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Natural</a:t>
                      </a:r>
                      <a:r>
                        <a:rPr lang="en-US" sz="1200" baseline="0" dirty="0" smtClean="0"/>
                        <a:t> Gas-Utility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$91,474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$87,955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$3,519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1.04%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Sewer-Utility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$26,432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$23,600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$2,832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1.12%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Building Maintenance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$120,000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$140,000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-$20,000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-0.86%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of program to reduce energy expenditures throughout the </a:t>
            </a:r>
            <a:r>
              <a:rPr lang="en-US" dirty="0" smtClean="0"/>
              <a:t>Class A </a:t>
            </a:r>
            <a:r>
              <a:rPr lang="en-US" dirty="0" smtClean="0"/>
              <a:t>building.</a:t>
            </a:r>
          </a:p>
          <a:p>
            <a:r>
              <a:rPr lang="en-US" dirty="0" smtClean="0"/>
              <a:t>Upgrade and renovation to several departments and locations within the building including but not limited to Senior Center and EOC.</a:t>
            </a:r>
          </a:p>
          <a:p>
            <a:r>
              <a:rPr lang="en-US" dirty="0" smtClean="0"/>
              <a:t>Upgrade of elevator system which in turn eliminated existing service contract due to new system being under two-year warranty.</a:t>
            </a:r>
          </a:p>
          <a:p>
            <a:r>
              <a:rPr lang="en-US" dirty="0" smtClean="0"/>
              <a:t>Selection of new security company which produced a savings of $9,578.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largest impact for this Department is derived from:</a:t>
            </a:r>
          </a:p>
          <a:p>
            <a:pPr lvl="1"/>
            <a:r>
              <a:rPr lang="en-US" dirty="0" smtClean="0"/>
              <a:t>Contracted Services-Security</a:t>
            </a:r>
          </a:p>
          <a:p>
            <a:pPr lvl="1"/>
            <a:r>
              <a:rPr lang="en-US" dirty="0" smtClean="0"/>
              <a:t>Contracted Services-Custodial</a:t>
            </a:r>
          </a:p>
          <a:p>
            <a:pPr lvl="1"/>
            <a:r>
              <a:rPr lang="en-US" dirty="0" smtClean="0"/>
              <a:t>Utilities</a:t>
            </a:r>
          </a:p>
          <a:p>
            <a:r>
              <a:rPr lang="en-US" dirty="0" smtClean="0"/>
              <a:t>Contracted services make up 53.28% of total operating expenses and utilities make up 38.64% while the remaining monies designated to the maintaining the </a:t>
            </a:r>
            <a:r>
              <a:rPr lang="en-US" dirty="0" smtClean="0"/>
              <a:t>Class A </a:t>
            </a:r>
            <a:r>
              <a:rPr lang="en-US" dirty="0" smtClean="0"/>
              <a:t>building are 5.53% of the4 overall budget.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using the Purchasing Guideline procedures to executed contracts with vendors to get more competitive pricing thus saving the City monies of goods and services.</a:t>
            </a:r>
          </a:p>
          <a:p>
            <a:r>
              <a:rPr lang="en-US" dirty="0" smtClean="0"/>
              <a:t>Handling repairs and/or renovations by use of in-house personnel versus outside contractor.</a:t>
            </a:r>
          </a:p>
          <a:p>
            <a:r>
              <a:rPr lang="en-US" dirty="0"/>
              <a:t>Creation of Contracted Services line item to better manage the maintenance contracts for the smooth running of the </a:t>
            </a:r>
            <a:r>
              <a:rPr lang="en-US" dirty="0" smtClean="0"/>
              <a:t>Class A </a:t>
            </a:r>
            <a:r>
              <a:rPr lang="en-US" dirty="0"/>
              <a:t>building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Requests for 2014-2015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sole request for this Department is the filling the vacancy of the Operations Foreman position, which is paid out of the Maintenance Division, to oversee the day-to-day operations of this 10-story building.  This position has been vacant for over a year and it is more cost effective and productive to hire a replacement versus having a Operations Foreman from another division trying to run the building from another location as well as the overtime costs associated </a:t>
            </a:r>
            <a:r>
              <a:rPr lang="en-US" smtClean="0"/>
              <a:t>with it.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298</TotalTime>
  <Words>483</Words>
  <Application>Microsoft Office PowerPoint</Application>
  <PresentationFormat>On-screen Show (4:3)</PresentationFormat>
  <Paragraphs>104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FY 2014-2015  Budget Presentation to Board of Finance</vt:lpstr>
      <vt:lpstr>Summary of Operating Budget Request</vt:lpstr>
      <vt:lpstr>Operating Budget Request by Activity</vt:lpstr>
      <vt:lpstr>Operational Highlights</vt:lpstr>
      <vt:lpstr>Financial Highlights</vt:lpstr>
      <vt:lpstr>Cost Management</vt:lpstr>
      <vt:lpstr>Significant Requests for 2014-2015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2014-2015  Budget Presentation to Board of Finance</dc:title>
  <dc:creator>Lynda</dc:creator>
  <cp:lastModifiedBy>Administrator</cp:lastModifiedBy>
  <cp:revision>23</cp:revision>
  <dcterms:created xsi:type="dcterms:W3CDTF">2014-03-11T16:32:46Z</dcterms:created>
  <dcterms:modified xsi:type="dcterms:W3CDTF">2014-03-17T12:42:51Z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-852631452</vt:i4>
  </property>
  <property fmtid="{D5CDD505-2E9C-101B-9397-08002B2CF9AE}" pid="3" name="_NewReviewCycle">
    <vt:lpwstr/>
  </property>
  <property fmtid="{D5CDD505-2E9C-101B-9397-08002B2CF9AE}" pid="4" name="_EmailSubject">
    <vt:lpwstr>Operations Budget </vt:lpwstr>
  </property>
  <property fmtid="{D5CDD505-2E9C-101B-9397-08002B2CF9AE}" pid="5" name="_AuthorEmail">
    <vt:lpwstr>JFahan@StamfordCT.gov</vt:lpwstr>
  </property>
  <property fmtid="{D5CDD505-2E9C-101B-9397-08002B2CF9AE}" pid="6" name="_AuthorEmailDisplayName">
    <vt:lpwstr>Fahan, Jacquie</vt:lpwstr>
  </property>
  <property fmtid="{D5CDD505-2E9C-101B-9397-08002B2CF9AE}" pid="7" name="_PreviousAdHocReviewCycleID">
    <vt:i4>-897113373</vt:i4>
  </property>
</Properties>
</file>