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7" d="100"/>
          <a:sy n="107" d="100"/>
        </p:scale>
        <p:origin x="-68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B00AE-E5B2-4A97-9B07-B274A2899BBB}" type="datetimeFigureOut">
              <a:rPr lang="en-US" smtClean="0"/>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3/19/2014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3/19/2014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26, 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LAND USE BUREAU</a:t>
            </a:r>
          </a:p>
          <a:p>
            <a:r>
              <a:rPr lang="en-US" sz="3200" b="1" i="1" dirty="0" smtClean="0">
                <a:solidFill>
                  <a:schemeClr val="tx1"/>
                </a:solidFill>
                <a:latin typeface="+mn-lt"/>
              </a:rPr>
              <a:t>Norman Cole, Bureau Chief</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1376471"/>
              </p:ext>
            </p:extLst>
          </p:nvPr>
        </p:nvGraphicFramePr>
        <p:xfrm>
          <a:off x="457200" y="2514600"/>
          <a:ext cx="8229600" cy="293116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Activities)</a:t>
                      </a:r>
                    </a:p>
                  </a:txBody>
                  <a:tcPr/>
                </a:tc>
                <a:tc>
                  <a:txBody>
                    <a:bodyPr/>
                    <a:lstStyle/>
                    <a:p>
                      <a:r>
                        <a:rPr lang="en-US" dirty="0" smtClean="0"/>
                        <a:t>$2,049,353</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$458,671.75</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r>
                        <a:rPr lang="en-US" dirty="0" smtClean="0"/>
                        <a:t>Transportation</a:t>
                      </a:r>
                      <a:r>
                        <a:rPr lang="en-US" baseline="0" dirty="0" smtClean="0"/>
                        <a:t> Planner</a:t>
                      </a:r>
                    </a:p>
                    <a:p>
                      <a:r>
                        <a:rPr lang="en-US" baseline="0" dirty="0" smtClean="0"/>
                        <a:t>Land Use Inspector</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Addition of Land Use Inspector and Transportation Planner</a:t>
                      </a:r>
                      <a:r>
                        <a:rPr lang="en-US" baseline="0" dirty="0" smtClean="0"/>
                        <a:t>, approximate total $170,000.00</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9519891"/>
              </p:ext>
            </p:extLst>
          </p:nvPr>
        </p:nvGraphicFramePr>
        <p:xfrm>
          <a:off x="152400" y="1752600"/>
          <a:ext cx="8839199" cy="5445760"/>
        </p:xfrm>
        <a:graphic>
          <a:graphicData uri="http://schemas.openxmlformats.org/drawingml/2006/table">
            <a:tbl>
              <a:tblPr firstRow="1" bandRow="1">
                <a:tableStyleId>{5940675A-B579-460E-94D1-54222C63F5DA}</a:tableStyleId>
              </a:tblPr>
              <a:tblGrid>
                <a:gridCol w="1274119"/>
                <a:gridCol w="1513016"/>
                <a:gridCol w="1784865"/>
                <a:gridCol w="1786021"/>
                <a:gridCol w="1240589"/>
                <a:gridCol w="1240589"/>
              </a:tblGrid>
              <a:tr h="86868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r>
                        <a:rPr lang="en-US" sz="1600" dirty="0" smtClean="0"/>
                        <a:t>Land</a:t>
                      </a:r>
                      <a:r>
                        <a:rPr lang="en-US" sz="1600" baseline="0" dirty="0" smtClean="0"/>
                        <a:t> Use Admin.</a:t>
                      </a:r>
                      <a:endParaRPr lang="en-US" sz="1600" dirty="0"/>
                    </a:p>
                  </a:txBody>
                  <a:tcPr/>
                </a:tc>
                <a:tc>
                  <a:txBody>
                    <a:bodyPr/>
                    <a:lstStyle/>
                    <a:p>
                      <a:r>
                        <a:rPr lang="en-US" sz="1600" dirty="0" smtClean="0"/>
                        <a:t>147</a:t>
                      </a:r>
                      <a:endParaRPr lang="en-US" sz="1600" dirty="0"/>
                    </a:p>
                  </a:txBody>
                  <a:tcPr/>
                </a:tc>
                <a:tc>
                  <a:txBody>
                    <a:bodyPr/>
                    <a:lstStyle/>
                    <a:p>
                      <a:r>
                        <a:rPr lang="en-US" sz="1600" dirty="0" smtClean="0"/>
                        <a:t>$329,976</a:t>
                      </a:r>
                      <a:endParaRPr lang="en-US" sz="1600" dirty="0"/>
                    </a:p>
                  </a:txBody>
                  <a:tcPr/>
                </a:tc>
                <a:tc>
                  <a:txBody>
                    <a:bodyPr/>
                    <a:lstStyle/>
                    <a:p>
                      <a:r>
                        <a:rPr lang="en-US" sz="1600" dirty="0" smtClean="0"/>
                        <a:t>$279,144</a:t>
                      </a:r>
                      <a:endParaRPr lang="en-US" sz="1600" dirty="0"/>
                    </a:p>
                  </a:txBody>
                  <a:tcPr/>
                </a:tc>
                <a:tc>
                  <a:txBody>
                    <a:bodyPr/>
                    <a:lstStyle/>
                    <a:p>
                      <a:r>
                        <a:rPr lang="en-US" sz="1600" dirty="0" smtClean="0"/>
                        <a:t>$49,832</a:t>
                      </a:r>
                      <a:endParaRPr lang="en-US" sz="1600" dirty="0"/>
                    </a:p>
                  </a:txBody>
                  <a:tcPr>
                    <a:solidFill>
                      <a:schemeClr val="accent3">
                        <a:lumMod val="40000"/>
                        <a:lumOff val="60000"/>
                      </a:schemeClr>
                    </a:solidFill>
                  </a:tcPr>
                </a:tc>
                <a:tc>
                  <a:txBody>
                    <a:bodyPr/>
                    <a:lstStyle/>
                    <a:p>
                      <a:r>
                        <a:rPr lang="en-US" sz="1600" dirty="0" smtClean="0"/>
                        <a:t>15.1%</a:t>
                      </a:r>
                    </a:p>
                  </a:txBody>
                  <a:tcPr>
                    <a:solidFill>
                      <a:schemeClr val="accent3">
                        <a:lumMod val="40000"/>
                        <a:lumOff val="60000"/>
                      </a:schemeClr>
                    </a:solidFill>
                  </a:tcPr>
                </a:tc>
              </a:tr>
              <a:tr h="370840">
                <a:tc>
                  <a:txBody>
                    <a:bodyPr/>
                    <a:lstStyle/>
                    <a:p>
                      <a:r>
                        <a:rPr lang="en-US" sz="1600" dirty="0" smtClean="0"/>
                        <a:t>Planning</a:t>
                      </a:r>
                      <a:endParaRPr lang="en-US" sz="1600" dirty="0"/>
                    </a:p>
                  </a:txBody>
                  <a:tcPr/>
                </a:tc>
                <a:tc>
                  <a:txBody>
                    <a:bodyPr/>
                    <a:lstStyle/>
                    <a:p>
                      <a:r>
                        <a:rPr lang="en-US" sz="1600" dirty="0" smtClean="0"/>
                        <a:t>152</a:t>
                      </a:r>
                      <a:endParaRPr lang="en-US" sz="1600" dirty="0"/>
                    </a:p>
                  </a:txBody>
                  <a:tcPr/>
                </a:tc>
                <a:tc>
                  <a:txBody>
                    <a:bodyPr/>
                    <a:lstStyle/>
                    <a:p>
                      <a:r>
                        <a:rPr lang="en-US" sz="1600" dirty="0" smtClean="0"/>
                        <a:t>$723,792</a:t>
                      </a:r>
                      <a:endParaRPr lang="en-US" sz="1600" dirty="0"/>
                    </a:p>
                  </a:txBody>
                  <a:tcPr/>
                </a:tc>
                <a:tc>
                  <a:txBody>
                    <a:bodyPr/>
                    <a:lstStyle/>
                    <a:p>
                      <a:r>
                        <a:rPr lang="en-US" sz="1600" dirty="0" smtClean="0"/>
                        <a:t>$529,418</a:t>
                      </a:r>
                      <a:endParaRPr lang="en-US" sz="1600" dirty="0"/>
                    </a:p>
                  </a:txBody>
                  <a:tcPr/>
                </a:tc>
                <a:tc>
                  <a:txBody>
                    <a:bodyPr/>
                    <a:lstStyle/>
                    <a:p>
                      <a:r>
                        <a:rPr lang="en-US" sz="1600" dirty="0" smtClean="0"/>
                        <a:t>$194,374</a:t>
                      </a:r>
                      <a:endParaRPr lang="en-US" sz="1600" dirty="0"/>
                    </a:p>
                  </a:txBody>
                  <a:tcPr>
                    <a:solidFill>
                      <a:schemeClr val="accent3">
                        <a:lumMod val="40000"/>
                        <a:lumOff val="60000"/>
                      </a:schemeClr>
                    </a:solidFill>
                  </a:tcPr>
                </a:tc>
                <a:tc>
                  <a:txBody>
                    <a:bodyPr/>
                    <a:lstStyle/>
                    <a:p>
                      <a:r>
                        <a:rPr lang="en-US" sz="1600" dirty="0" smtClean="0"/>
                        <a:t>26.9%</a:t>
                      </a:r>
                      <a:endParaRPr lang="en-US" sz="1600" dirty="0"/>
                    </a:p>
                  </a:txBody>
                  <a:tcPr>
                    <a:solidFill>
                      <a:schemeClr val="accent3">
                        <a:lumMod val="40000"/>
                        <a:lumOff val="60000"/>
                      </a:schemeClr>
                    </a:solidFill>
                  </a:tcPr>
                </a:tc>
              </a:tr>
              <a:tr h="370840">
                <a:tc>
                  <a:txBody>
                    <a:bodyPr/>
                    <a:lstStyle/>
                    <a:p>
                      <a:r>
                        <a:rPr lang="en-US" sz="1600" dirty="0" smtClean="0"/>
                        <a:t>Zoning</a:t>
                      </a:r>
                      <a:endParaRPr lang="en-US" sz="1600" dirty="0"/>
                    </a:p>
                  </a:txBody>
                  <a:tcPr/>
                </a:tc>
                <a:tc>
                  <a:txBody>
                    <a:bodyPr/>
                    <a:lstStyle/>
                    <a:p>
                      <a:r>
                        <a:rPr lang="en-US" sz="1600" dirty="0" smtClean="0"/>
                        <a:t>156</a:t>
                      </a:r>
                      <a:endParaRPr lang="en-US" sz="1600" dirty="0"/>
                    </a:p>
                  </a:txBody>
                  <a:tcPr/>
                </a:tc>
                <a:tc>
                  <a:txBody>
                    <a:bodyPr/>
                    <a:lstStyle/>
                    <a:p>
                      <a:r>
                        <a:rPr lang="en-US" sz="1600" dirty="0" smtClean="0"/>
                        <a:t>$575,853</a:t>
                      </a:r>
                      <a:endParaRPr lang="en-US" sz="1600" dirty="0"/>
                    </a:p>
                  </a:txBody>
                  <a:tcPr/>
                </a:tc>
                <a:tc>
                  <a:txBody>
                    <a:bodyPr/>
                    <a:lstStyle/>
                    <a:p>
                      <a:r>
                        <a:rPr lang="en-US" sz="1600" dirty="0" smtClean="0"/>
                        <a:t>$414,877</a:t>
                      </a:r>
                      <a:endParaRPr lang="en-US" sz="1600" dirty="0"/>
                    </a:p>
                  </a:txBody>
                  <a:tcPr/>
                </a:tc>
                <a:tc>
                  <a:txBody>
                    <a:bodyPr/>
                    <a:lstStyle/>
                    <a:p>
                      <a:r>
                        <a:rPr lang="en-US" sz="1600" dirty="0" smtClean="0"/>
                        <a:t>$160,976</a:t>
                      </a:r>
                      <a:endParaRPr lang="en-US" sz="1600" dirty="0"/>
                    </a:p>
                  </a:txBody>
                  <a:tcPr>
                    <a:solidFill>
                      <a:schemeClr val="accent3">
                        <a:lumMod val="40000"/>
                        <a:lumOff val="60000"/>
                      </a:schemeClr>
                    </a:solidFill>
                  </a:tcPr>
                </a:tc>
                <a:tc>
                  <a:txBody>
                    <a:bodyPr/>
                    <a:lstStyle/>
                    <a:p>
                      <a:r>
                        <a:rPr lang="en-US" sz="1600" dirty="0" smtClean="0"/>
                        <a:t>28.0%</a:t>
                      </a:r>
                      <a:endParaRPr lang="en-US" sz="1600" dirty="0"/>
                    </a:p>
                  </a:txBody>
                  <a:tcPr>
                    <a:solidFill>
                      <a:schemeClr val="accent3">
                        <a:lumMod val="40000"/>
                        <a:lumOff val="60000"/>
                      </a:schemeClr>
                    </a:solidFill>
                  </a:tcPr>
                </a:tc>
              </a:tr>
              <a:tr h="370840">
                <a:tc>
                  <a:txBody>
                    <a:bodyPr/>
                    <a:lstStyle/>
                    <a:p>
                      <a:r>
                        <a:rPr lang="en-US" sz="1600" dirty="0" smtClean="0"/>
                        <a:t>Zoning Board of Appeals</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$122,982</a:t>
                      </a:r>
                      <a:endParaRPr lang="en-US" sz="1600" dirty="0"/>
                    </a:p>
                  </a:txBody>
                  <a:tcPr/>
                </a:tc>
                <a:tc>
                  <a:txBody>
                    <a:bodyPr/>
                    <a:lstStyle/>
                    <a:p>
                      <a:r>
                        <a:rPr lang="en-US" sz="1600" dirty="0" smtClean="0"/>
                        <a:t>$112,629</a:t>
                      </a:r>
                      <a:endParaRPr lang="en-US" sz="1600" dirty="0"/>
                    </a:p>
                  </a:txBody>
                  <a:tcPr/>
                </a:tc>
                <a:tc>
                  <a:txBody>
                    <a:bodyPr/>
                    <a:lstStyle/>
                    <a:p>
                      <a:r>
                        <a:rPr lang="en-US" sz="1600" dirty="0" smtClean="0"/>
                        <a:t>$10,353</a:t>
                      </a:r>
                      <a:endParaRPr lang="en-US" sz="1600" dirty="0"/>
                    </a:p>
                  </a:txBody>
                  <a:tcPr>
                    <a:solidFill>
                      <a:schemeClr val="accent3">
                        <a:lumMod val="40000"/>
                        <a:lumOff val="60000"/>
                      </a:schemeClr>
                    </a:solidFill>
                  </a:tcPr>
                </a:tc>
                <a:tc>
                  <a:txBody>
                    <a:bodyPr/>
                    <a:lstStyle/>
                    <a:p>
                      <a:r>
                        <a:rPr lang="en-US" sz="1600" dirty="0" smtClean="0"/>
                        <a:t>8.4%</a:t>
                      </a:r>
                      <a:endParaRPr lang="en-US" sz="1600" dirty="0"/>
                    </a:p>
                  </a:txBody>
                  <a:tcPr>
                    <a:solidFill>
                      <a:schemeClr val="accent3">
                        <a:lumMod val="40000"/>
                        <a:lumOff val="60000"/>
                      </a:schemeClr>
                    </a:solidFill>
                  </a:tcPr>
                </a:tc>
              </a:tr>
              <a:tr h="370840">
                <a:tc>
                  <a:txBody>
                    <a:bodyPr/>
                    <a:lstStyle/>
                    <a:p>
                      <a:r>
                        <a:rPr lang="en-US" sz="1600" dirty="0" smtClean="0"/>
                        <a:t>Environ.</a:t>
                      </a:r>
                      <a:r>
                        <a:rPr lang="en-US" sz="1600" baseline="0" dirty="0" smtClean="0"/>
                        <a:t> Protection</a:t>
                      </a:r>
                      <a:endParaRPr lang="en-US" sz="1600" dirty="0"/>
                    </a:p>
                  </a:txBody>
                  <a:tcPr/>
                </a:tc>
                <a:tc>
                  <a:txBody>
                    <a:bodyPr/>
                    <a:lstStyle/>
                    <a:p>
                      <a:r>
                        <a:rPr lang="en-US" sz="1600" dirty="0" smtClean="0"/>
                        <a:t>165</a:t>
                      </a:r>
                      <a:endParaRPr lang="en-US" sz="1600" dirty="0"/>
                    </a:p>
                  </a:txBody>
                  <a:tcPr/>
                </a:tc>
                <a:tc>
                  <a:txBody>
                    <a:bodyPr/>
                    <a:lstStyle/>
                    <a:p>
                      <a:r>
                        <a:rPr lang="en-US" sz="1600" dirty="0" smtClean="0"/>
                        <a:t>$296,750</a:t>
                      </a:r>
                      <a:endParaRPr lang="en-US" sz="1600" dirty="0"/>
                    </a:p>
                  </a:txBody>
                  <a:tcPr/>
                </a:tc>
                <a:tc>
                  <a:txBody>
                    <a:bodyPr/>
                    <a:lstStyle/>
                    <a:p>
                      <a:r>
                        <a:rPr lang="en-US" sz="1600" dirty="0" smtClean="0"/>
                        <a:t>$258,925</a:t>
                      </a:r>
                      <a:endParaRPr lang="en-US" sz="1600" dirty="0"/>
                    </a:p>
                  </a:txBody>
                  <a:tcPr/>
                </a:tc>
                <a:tc>
                  <a:txBody>
                    <a:bodyPr/>
                    <a:lstStyle/>
                    <a:p>
                      <a:r>
                        <a:rPr lang="en-US" sz="1600" dirty="0" smtClean="0"/>
                        <a:t>$37,825</a:t>
                      </a:r>
                      <a:endParaRPr lang="en-US" sz="1600" dirty="0"/>
                    </a:p>
                  </a:txBody>
                  <a:tcPr>
                    <a:solidFill>
                      <a:schemeClr val="accent3">
                        <a:lumMod val="40000"/>
                        <a:lumOff val="60000"/>
                      </a:schemeClr>
                    </a:solidFill>
                  </a:tcPr>
                </a:tc>
                <a:tc>
                  <a:txBody>
                    <a:bodyPr/>
                    <a:lstStyle/>
                    <a:p>
                      <a:r>
                        <a:rPr lang="en-US" sz="1600" smtClean="0"/>
                        <a:t>12.2%</a:t>
                      </a:r>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 </a:t>
            </a:r>
          </a:p>
          <a:p>
            <a:r>
              <a:rPr lang="en-US" dirty="0"/>
              <a:t>No changes are proposed in the programs, responsibilities or initiatives of the Land Use Bureau, which are largely defined by Charter and Ordinance.  The Land Use Bureau will continue to provide support to the four land use boards (Planning, Zoning, EPB and ZBA) and to conduct park and open space planning, support the Sustainable Stamford Program, prepare a recommended Capital Budget, administer long range land use planning programs, enforce zoning regulations and review development proposals.  </a:t>
            </a:r>
          </a:p>
          <a:p>
            <a:r>
              <a:rPr lang="en-US" dirty="0"/>
              <a:t> </a:t>
            </a:r>
          </a:p>
          <a:p>
            <a:r>
              <a:rPr lang="en-US" dirty="0"/>
              <a:t>Major activities and highlights for 2013-1014 include the following:</a:t>
            </a:r>
          </a:p>
          <a:p>
            <a:r>
              <a:rPr lang="en-US" dirty="0"/>
              <a:t> </a:t>
            </a:r>
          </a:p>
          <a:p>
            <a:pPr lvl="0"/>
            <a:r>
              <a:rPr lang="en-US" u="sng" dirty="0"/>
              <a:t>Citywide Master Plan Update - on budget and scheduled to complete in the first quarter 2014-15.</a:t>
            </a:r>
          </a:p>
          <a:p>
            <a:pPr lvl="0"/>
            <a:r>
              <a:rPr lang="en-US" u="sng" dirty="0"/>
              <a:t>Glenbrook/Springdale Transit Oriented Development Study - on budget and scheduled to complete in</a:t>
            </a:r>
          </a:p>
          <a:p>
            <a:r>
              <a:rPr lang="en-US" dirty="0"/>
              <a:t>first quarter 2014-15</a:t>
            </a:r>
          </a:p>
          <a:p>
            <a:pPr lvl="0"/>
            <a:r>
              <a:rPr lang="en-US" u="sng" dirty="0"/>
              <a:t>West Side Transportation Study - to kickoff April 1, 2014.</a:t>
            </a:r>
          </a:p>
          <a:p>
            <a:pPr lvl="0"/>
            <a:r>
              <a:rPr lang="en-US" u="sng" dirty="0"/>
              <a:t>Major Development Projects - South End development is 50% complete.  585 residential units were approved in the last 12 months and more than 1,400 residential units are under review.</a:t>
            </a:r>
          </a:p>
          <a:p>
            <a:pPr lvl="0"/>
            <a:r>
              <a:rPr lang="en-US" u="sng" dirty="0"/>
              <a:t>Capital Budget planning – 2014-15 budget completed within Charter timeline. </a:t>
            </a:r>
          </a:p>
          <a:p>
            <a:pPr marL="0" indent="0">
              <a:buNone/>
            </a:pPr>
            <a:r>
              <a:rPr lang="en-US" dirty="0"/>
              <a:t> </a:t>
            </a:r>
          </a:p>
        </p:txBody>
      </p:sp>
      <p:sp>
        <p:nvSpPr>
          <p:cNvPr id="4" name="Slide Number Placeholder 3"/>
          <p:cNvSpPr>
            <a:spLocks noGrp="1"/>
          </p:cNvSpPr>
          <p:nvPr>
            <p:ph type="sldNum" sz="quarter" idx="12"/>
          </p:nvPr>
        </p:nvSpPr>
        <p:spPr/>
        <p:txBody>
          <a:bodyPr/>
          <a:lstStyle/>
          <a:p>
            <a:fld id="{A90A6431-347B-4ED4-BB32-4132A66AF953}" type="slidenum">
              <a:rPr lang="en-US" smtClean="0"/>
              <a:t>4</a:t>
            </a:fld>
            <a:endParaRPr lang="en-US"/>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lstStyle/>
          <a:p>
            <a:pPr marL="0" indent="0">
              <a:buNone/>
            </a:pPr>
            <a:r>
              <a:rPr lang="en-US" dirty="0"/>
              <a:t> </a:t>
            </a:r>
          </a:p>
          <a:p>
            <a:r>
              <a:rPr lang="en-US" dirty="0"/>
              <a:t>The Land Use Bureau typically operates within its budget with salaries comprising 97.5% of the total.  Annual revenues from permit fees total approximately $350,000.  Budget increases for 2014-15 are for driven by refilling the Transportation Planner and Land Use Inspector positions. </a:t>
            </a:r>
          </a:p>
          <a:p>
            <a:pPr marL="0" indent="0">
              <a:buNone/>
            </a:pPr>
            <a:r>
              <a:rPr lang="en-US" dirty="0"/>
              <a:t> </a:t>
            </a:r>
          </a:p>
          <a:p>
            <a:pPr marL="0" indent="0">
              <a:buNone/>
            </a:pPr>
            <a:r>
              <a:rPr lang="en-US" dirty="0"/>
              <a:t> </a:t>
            </a:r>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a:p>
        </p:txBody>
      </p:sp>
      <p:sp>
        <p:nvSpPr>
          <p:cNvPr id="5" name="Rectangle 4"/>
          <p:cNvSpPr/>
          <p:nvPr/>
        </p:nvSpPr>
        <p:spPr>
          <a:xfrm>
            <a:off x="2286000" y="1859340"/>
            <a:ext cx="4572000" cy="646331"/>
          </a:xfrm>
          <a:prstGeom prst="rect">
            <a:avLst/>
          </a:prstGeom>
        </p:spPr>
        <p:txBody>
          <a:bodyPr>
            <a:spAutoFit/>
          </a:bodyPr>
          <a:lstStyle/>
          <a:p>
            <a:r>
              <a:rPr lang="en-US" dirty="0" smtClean="0"/>
              <a:t> </a:t>
            </a:r>
            <a:endParaRPr lang="en-US" dirty="0"/>
          </a:p>
          <a:p>
            <a:r>
              <a:rPr lang="en-US" dirty="0"/>
              <a:t> </a:t>
            </a:r>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normAutofit fontScale="70000" lnSpcReduction="20000"/>
          </a:bodyPr>
          <a:lstStyle/>
          <a:p>
            <a:pPr lvl="1"/>
            <a:endParaRPr lang="en-US" b="1" dirty="0" smtClean="0"/>
          </a:p>
          <a:p>
            <a:pPr lvl="1"/>
            <a:endParaRPr lang="en-US" b="1" dirty="0" smtClean="0"/>
          </a:p>
          <a:p>
            <a:pPr lvl="1"/>
            <a:r>
              <a:rPr lang="en-US" b="1" dirty="0" smtClean="0"/>
              <a:t>2300 </a:t>
            </a:r>
            <a:r>
              <a:rPr lang="en-US" b="1" dirty="0"/>
              <a:t>Land Use Administration</a:t>
            </a:r>
            <a:endParaRPr lang="en-US" sz="1400" b="1" dirty="0"/>
          </a:p>
          <a:p>
            <a:pPr lvl="2"/>
            <a:r>
              <a:rPr lang="en-US" b="1" dirty="0"/>
              <a:t>Cost Management Actions Taken in </a:t>
            </a:r>
            <a:r>
              <a:rPr lang="en-US" b="1" dirty="0" smtClean="0"/>
              <a:t>2013/2014</a:t>
            </a:r>
            <a:endParaRPr lang="en-US" sz="1400" b="1" dirty="0"/>
          </a:p>
          <a:p>
            <a:pPr lvl="2"/>
            <a:r>
              <a:rPr lang="en-US" b="1" dirty="0"/>
              <a:t>Worked within allotted budget.</a:t>
            </a:r>
            <a:endParaRPr lang="en-US" sz="1400" b="1" dirty="0"/>
          </a:p>
          <a:p>
            <a:pPr marL="0" indent="0">
              <a:buNone/>
            </a:pPr>
            <a:r>
              <a:rPr lang="en-US" b="1" dirty="0"/>
              <a:t> </a:t>
            </a:r>
            <a:endParaRPr lang="en-US" sz="2000" b="1" dirty="0"/>
          </a:p>
          <a:p>
            <a:pPr lvl="1"/>
            <a:r>
              <a:rPr lang="en-US" b="1" dirty="0"/>
              <a:t>2310 Planning</a:t>
            </a:r>
            <a:endParaRPr lang="en-US" sz="1400" b="1" dirty="0"/>
          </a:p>
          <a:p>
            <a:pPr lvl="2"/>
            <a:r>
              <a:rPr lang="en-US" b="1" dirty="0"/>
              <a:t>Cost Management Actions taken in 2013/2014</a:t>
            </a:r>
            <a:endParaRPr lang="en-US" sz="1400" b="1" dirty="0"/>
          </a:p>
          <a:p>
            <a:pPr lvl="2"/>
            <a:r>
              <a:rPr lang="en-US" b="1" dirty="0"/>
              <a:t>Worked within allotted budget.</a:t>
            </a:r>
            <a:endParaRPr lang="en-US" sz="1400" b="1" dirty="0"/>
          </a:p>
          <a:p>
            <a:pPr marL="0" indent="0">
              <a:buNone/>
            </a:pPr>
            <a:r>
              <a:rPr lang="en-US" b="1" dirty="0"/>
              <a:t> </a:t>
            </a:r>
            <a:endParaRPr lang="en-US" sz="2000" b="1" dirty="0"/>
          </a:p>
          <a:p>
            <a:pPr lvl="1"/>
            <a:r>
              <a:rPr lang="en-US" b="1" dirty="0"/>
              <a:t>2320 Zoning</a:t>
            </a:r>
            <a:endParaRPr lang="en-US" sz="1400" b="1" dirty="0"/>
          </a:p>
          <a:p>
            <a:pPr lvl="2"/>
            <a:r>
              <a:rPr lang="en-US" b="1" dirty="0"/>
              <a:t>Cost Management Actions taken in 2013/2014</a:t>
            </a:r>
            <a:endParaRPr lang="en-US" sz="1400" b="1" dirty="0"/>
          </a:p>
          <a:p>
            <a:pPr lvl="2"/>
            <a:r>
              <a:rPr lang="en-US" b="1" dirty="0"/>
              <a:t>Worked within allotted budget.</a:t>
            </a:r>
            <a:endParaRPr lang="en-US" sz="1400" b="1" dirty="0"/>
          </a:p>
          <a:p>
            <a:pPr marL="0" indent="0">
              <a:buNone/>
            </a:pPr>
            <a:r>
              <a:rPr lang="en-US" b="1" dirty="0"/>
              <a:t> </a:t>
            </a:r>
            <a:endParaRPr lang="en-US" sz="2000" b="1" dirty="0"/>
          </a:p>
          <a:p>
            <a:pPr lvl="1"/>
            <a:r>
              <a:rPr lang="en-US" b="1" dirty="0"/>
              <a:t>2330 Zoning Board of Appeals</a:t>
            </a:r>
            <a:endParaRPr lang="en-US" sz="1400" b="1" dirty="0"/>
          </a:p>
          <a:p>
            <a:pPr lvl="2"/>
            <a:r>
              <a:rPr lang="en-US" b="1" dirty="0"/>
              <a:t>Cost Management Actions taken in 2013/2014</a:t>
            </a:r>
            <a:endParaRPr lang="en-US" sz="1400" b="1" dirty="0"/>
          </a:p>
          <a:p>
            <a:pPr lvl="2"/>
            <a:r>
              <a:rPr lang="en-US" b="1" dirty="0"/>
              <a:t>Worked within allotted budget.</a:t>
            </a:r>
            <a:endParaRPr lang="en-US" sz="1400" b="1" dirty="0"/>
          </a:p>
          <a:p>
            <a:pPr marL="0" indent="0">
              <a:buNone/>
            </a:pPr>
            <a:r>
              <a:rPr lang="en-US" b="1" dirty="0"/>
              <a:t> </a:t>
            </a:r>
            <a:endParaRPr lang="en-US" sz="2000" b="1" dirty="0"/>
          </a:p>
          <a:p>
            <a:pPr lvl="1"/>
            <a:r>
              <a:rPr lang="en-US" b="1" dirty="0"/>
              <a:t>2340 Environmental Protection</a:t>
            </a:r>
            <a:endParaRPr lang="en-US" sz="1400" b="1" dirty="0"/>
          </a:p>
          <a:p>
            <a:pPr lvl="2"/>
            <a:r>
              <a:rPr lang="en-US" b="1" dirty="0"/>
              <a:t>Cost Management Actions taken in 2013/2014</a:t>
            </a:r>
            <a:endParaRPr lang="en-US" sz="1400" b="1" dirty="0"/>
          </a:p>
          <a:p>
            <a:pPr lvl="2"/>
            <a:r>
              <a:rPr lang="en-US" b="1" dirty="0"/>
              <a:t>Worked within allotted budget.</a:t>
            </a:r>
            <a:endParaRPr lang="en-US" sz="1400" b="1" dirty="0"/>
          </a:p>
          <a:p>
            <a:pPr marL="0" indent="0">
              <a:buNone/>
            </a:pPr>
            <a:r>
              <a:rPr lang="en-US" dirty="0"/>
              <a:t> </a:t>
            </a:r>
            <a:endParaRPr lang="en-US" sz="2000" dirty="0"/>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pPr lvl="2"/>
            <a:endParaRPr lang="en-US" dirty="0" smtClean="0"/>
          </a:p>
          <a:p>
            <a:pPr lvl="2"/>
            <a:endParaRPr lang="en-US" dirty="0"/>
          </a:p>
          <a:p>
            <a:pPr lvl="2"/>
            <a:r>
              <a:rPr lang="en-US" b="1" dirty="0" smtClean="0"/>
              <a:t>Addition </a:t>
            </a:r>
            <a:r>
              <a:rPr lang="en-US" b="1" dirty="0"/>
              <a:t>of 2 new positions; Transportation Planner and Land Use Inspector.</a:t>
            </a:r>
            <a:endParaRPr lang="en-US" sz="1400" b="1" dirty="0"/>
          </a:p>
          <a:p>
            <a:pPr lvl="2"/>
            <a:r>
              <a:rPr lang="en-US" b="1" dirty="0"/>
              <a:t>Increase in insurances with the additions of Classified Pension Fund and OPEB Contribution.</a:t>
            </a:r>
            <a:endParaRPr lang="en-US" sz="1400" b="1" dirty="0"/>
          </a:p>
          <a:p>
            <a:pPr lvl="2"/>
            <a:r>
              <a:rPr lang="en-US" b="1" dirty="0"/>
              <a:t>Contractual wage and step increases.</a:t>
            </a:r>
            <a:endParaRPr lang="en-US" sz="1400" b="1" dirty="0"/>
          </a:p>
          <a:p>
            <a:pPr marL="0" indent="0">
              <a:buNone/>
            </a:pP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277</TotalTime>
  <Words>212</Words>
  <Application>Microsoft Office PowerPoint</Application>
  <PresentationFormat>On-screen Show (4:3)</PresentationFormat>
  <Paragraphs>106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Executive</vt:lpstr>
      <vt:lpstr>FY 2014-2015  Budget Presentation to Board of Finance</vt:lpstr>
      <vt:lpstr>Summary of Operating Budget Request</vt:lpstr>
      <vt:lpstr>Operating Budget Request by Activity</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25</cp:revision>
  <cp:lastPrinted>2014-03-19T18:12:44Z</cp:lastPrinted>
  <dcterms:created xsi:type="dcterms:W3CDTF">2014-03-11T16:32:46Z</dcterms:created>
  <dcterms:modified xsi:type="dcterms:W3CDTF">2014-03-19T18:19:02Z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287274634</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332761604</vt:i4>
  </property>
</Properties>
</file>