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9"/>
  </p:notesMasterIdLst>
  <p:sldIdLst>
    <p:sldId id="256" r:id="rId2"/>
    <p:sldId id="259" r:id="rId3"/>
    <p:sldId id="257" r:id="rId4"/>
    <p:sldId id="258" r:id="rId5"/>
    <p:sldId id="260" r:id="rId6"/>
    <p:sldId id="261" r:id="rId7"/>
    <p:sldId id="262" r:id="rId8"/>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492"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idx="1"/>
          </p:nvPr>
        </p:nvSpPr>
        <p:spPr>
          <a:xfrm>
            <a:off x="3939466" y="0"/>
            <a:ext cx="3013763" cy="465455"/>
          </a:xfrm>
          <a:prstGeom prst="rect">
            <a:avLst/>
          </a:prstGeom>
        </p:spPr>
        <p:txBody>
          <a:bodyPr vert="horz" lIns="92930" tIns="46465" rIns="92930" bIns="46465" rtlCol="0"/>
          <a:lstStyle>
            <a:lvl1pPr algn="r">
              <a:defRPr sz="1200"/>
            </a:lvl1pPr>
          </a:lstStyle>
          <a:p>
            <a:fld id="{1D6B00AE-E5B2-4A97-9B07-B274A2899BBB}" type="datetimeFigureOut">
              <a:rPr lang="en-US" smtClean="0"/>
              <a:t>3/17/2014</a:t>
            </a:fld>
            <a:endParaRPr lang="en-US"/>
          </a:p>
        </p:txBody>
      </p:sp>
      <p:sp>
        <p:nvSpPr>
          <p:cNvPr id="4" name="Slide Image Placeholder 3"/>
          <p:cNvSpPr>
            <a:spLocks noGrp="1" noRot="1" noChangeAspect="1"/>
          </p:cNvSpPr>
          <p:nvPr>
            <p:ph type="sldImg" idx="2"/>
          </p:nvPr>
        </p:nvSpPr>
        <p:spPr>
          <a:xfrm>
            <a:off x="1150938" y="698500"/>
            <a:ext cx="4652962" cy="3490913"/>
          </a:xfrm>
          <a:prstGeom prst="rect">
            <a:avLst/>
          </a:prstGeom>
          <a:noFill/>
          <a:ln w="12700">
            <a:solidFill>
              <a:prstClr val="black"/>
            </a:solidFill>
          </a:ln>
        </p:spPr>
        <p:txBody>
          <a:bodyPr vert="horz" lIns="92930" tIns="46465" rIns="92930" bIns="46465" rtlCol="0" anchor="ctr"/>
          <a:lstStyle/>
          <a:p>
            <a:endParaRPr lang="en-US"/>
          </a:p>
        </p:txBody>
      </p:sp>
      <p:sp>
        <p:nvSpPr>
          <p:cNvPr id="5" name="Notes Placeholder 4"/>
          <p:cNvSpPr>
            <a:spLocks noGrp="1"/>
          </p:cNvSpPr>
          <p:nvPr>
            <p:ph type="body" sz="quarter" idx="3"/>
          </p:nvPr>
        </p:nvSpPr>
        <p:spPr>
          <a:xfrm>
            <a:off x="695484" y="4421823"/>
            <a:ext cx="5563870" cy="4189095"/>
          </a:xfrm>
          <a:prstGeom prst="rect">
            <a:avLst/>
          </a:prstGeom>
        </p:spPr>
        <p:txBody>
          <a:bodyPr vert="horz" lIns="92930" tIns="46465" rIns="92930" bIns="4646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842029"/>
            <a:ext cx="3013763" cy="465455"/>
          </a:xfrm>
          <a:prstGeom prst="rect">
            <a:avLst/>
          </a:prstGeom>
        </p:spPr>
        <p:txBody>
          <a:bodyPr vert="horz" lIns="92930" tIns="46465" rIns="92930" bIns="46465" rtlCol="0" anchor="b"/>
          <a:lstStyle>
            <a:lvl1pPr algn="r">
              <a:defRPr sz="1200"/>
            </a:lvl1pPr>
          </a:lstStyle>
          <a:p>
            <a:fld id="{B6F17E4D-024C-479E-B399-07F3BF0D72DC}" type="slidenum">
              <a:rPr lang="en-US" smtClean="0"/>
              <a:t>‹#›</a:t>
            </a:fld>
            <a:endParaRPr lang="en-US"/>
          </a:p>
        </p:txBody>
      </p:sp>
    </p:spTree>
    <p:extLst>
      <p:ext uri="{BB962C8B-B14F-4D97-AF65-F5344CB8AC3E}">
        <p14:creationId xmlns:p14="http://schemas.microsoft.com/office/powerpoint/2010/main" val="1110295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DE2BA507-096B-4393-B63B-B87B1CF38C8F}" type="datetime1">
              <a:rPr lang="en-US" smtClean="0"/>
              <a:t>3/17/2014</a:t>
            </a:fld>
            <a:endParaRPr lang="en-US"/>
          </a:p>
        </p:txBody>
      </p:sp>
      <p:sp>
        <p:nvSpPr>
          <p:cNvPr id="8" name="Slide Number Placeholder 7"/>
          <p:cNvSpPr>
            <a:spLocks noGrp="1"/>
          </p:cNvSpPr>
          <p:nvPr>
            <p:ph type="sldNum" sz="quarter" idx="11"/>
          </p:nvPr>
        </p:nvSpPr>
        <p:spPr/>
        <p:txBody>
          <a:bodyPr/>
          <a:lstStyle/>
          <a:p>
            <a:fld id="{A90A6431-347B-4ED4-BB32-4132A66AF953}"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8FEEDA-DA35-4854-93FD-9C14C41C2308}" type="datetime1">
              <a:rPr lang="en-US" smtClean="0"/>
              <a:t>3/17/2014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0A6431-347B-4ED4-BB32-4132A66AF95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40C5A-A1E2-40A5-9484-2D674FC1BAE2}" type="datetime1">
              <a:rPr lang="en-US" smtClean="0"/>
              <a:t>3/17/2014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0A6431-347B-4ED4-BB32-4132A66AF95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9AC37C16-1162-4C76-8DCA-11C6236C9DEE}" type="datetime1">
              <a:rPr lang="en-US" smtClean="0"/>
              <a:t>3/17/2014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0A6431-347B-4ED4-BB32-4132A66AF95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524E36-9251-4A39-9CC7-8FDD65CAC274}" type="datetime1">
              <a:rPr lang="en-US" smtClean="0"/>
              <a:t>3/17/2014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0A6431-347B-4ED4-BB32-4132A66AF953}"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978F5D71-A3D5-4195-8772-0B3C8257EA47}" type="datetime1">
              <a:rPr lang="en-US" smtClean="0"/>
              <a:t>3/17/2014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0A6431-347B-4ED4-BB32-4132A66AF953}"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EF34A9F0-2530-4041-B7B9-3F2EA7AD6C40}" type="datetime1">
              <a:rPr lang="en-US" smtClean="0"/>
              <a:t>3/17/2014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0A6431-347B-4ED4-BB32-4132A66AF953}"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D648751-029F-4DF3-8B12-79D97D32AEBD}" type="datetime1">
              <a:rPr lang="en-US" smtClean="0"/>
              <a:t>3/17/2014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0A6431-347B-4ED4-BB32-4132A66AF95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D40719-253B-4952-82C4-BA5CB3263DEE}" type="datetime1">
              <a:rPr lang="en-US" smtClean="0"/>
              <a:t>3/17/2014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0A6431-347B-4ED4-BB32-4132A66AF95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B102BD-C24D-493A-80FD-D7BF28DAE6E3}" type="datetime1">
              <a:rPr lang="en-US" smtClean="0"/>
              <a:t>3/17/2014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0A6431-347B-4ED4-BB32-4132A66AF95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822D10-5350-47C9-A4AB-50C77788348C}" type="datetime1">
              <a:rPr lang="en-US" smtClean="0"/>
              <a:t>3/17/2014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0A6431-347B-4ED4-BB32-4132A66AF95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0E8460DD-205B-48F7-B1D3-A7A17A8447B5}" type="datetime1">
              <a:rPr lang="en-US" smtClean="0"/>
              <a:t>3/17/2014</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A90A6431-347B-4ED4-BB32-4132A66AF953}"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50000">
              <a:schemeClr val="bg1">
                <a:tint val="80000"/>
                <a:satMod val="250000"/>
              </a:schemeClr>
            </a:gs>
            <a:gs pos="76000">
              <a:schemeClr val="bg1">
                <a:tint val="90000"/>
                <a:shade val="90000"/>
                <a:satMod val="200000"/>
              </a:schemeClr>
            </a:gs>
            <a:gs pos="92000">
              <a:schemeClr val="bg1">
                <a:tint val="90000"/>
                <a:shade val="70000"/>
                <a:satMod val="250000"/>
              </a:schemeClr>
            </a:gs>
          </a:gsLst>
          <a:path path="circle">
            <a:fillToRect l="50000" t="50000" r="50000" b="50000"/>
          </a:path>
        </a:gradFill>
        <a:effectLst/>
      </p:bgPr>
    </p:bg>
    <p:spTree>
      <p:nvGrpSpPr>
        <p:cNvPr id="1" name=""/>
        <p:cNvGrpSpPr/>
        <p:nvPr/>
      </p:nvGrpSpPr>
      <p:grpSpPr>
        <a:xfrm>
          <a:off x="0" y="0"/>
          <a:ext cx="0" cy="0"/>
          <a:chOff x="0" y="0"/>
          <a:chExt cx="0" cy="0"/>
        </a:xfrm>
      </p:grpSpPr>
      <p:pic>
        <p:nvPicPr>
          <p:cNvPr id="1026" name="Picture 2" descr="C:\Users\mhandler\Desktop\SealColor300pix.jpg"/>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1000"/>
                    </a14:imgEffect>
                    <a14:imgEffect>
                      <a14:brightnessContrast bright="25000" contrast="-2000"/>
                    </a14:imgEffect>
                  </a14:imgLayer>
                </a14:imgProps>
              </a:ext>
              <a:ext uri="{28A0092B-C50C-407E-A947-70E740481C1C}">
                <a14:useLocalDpi xmlns:a14="http://schemas.microsoft.com/office/drawing/2010/main" val="0"/>
              </a:ext>
            </a:extLst>
          </a:blip>
          <a:srcRect/>
          <a:stretch>
            <a:fillRect/>
          </a:stretch>
        </p:blipFill>
        <p:spPr bwMode="auto">
          <a:xfrm>
            <a:off x="3048000" y="2134360"/>
            <a:ext cx="2895600" cy="350367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838200" y="495299"/>
            <a:ext cx="7772400" cy="2209801"/>
          </a:xfrm>
        </p:spPr>
        <p:txBody>
          <a:bodyPr/>
          <a:lstStyle/>
          <a:p>
            <a:r>
              <a:rPr lang="en-US" sz="4400" b="1" dirty="0" smtClean="0">
                <a:solidFill>
                  <a:schemeClr val="tx1"/>
                </a:solidFill>
              </a:rPr>
              <a:t>FY 2014-2015 </a:t>
            </a:r>
            <a:br>
              <a:rPr lang="en-US" sz="4400" b="1" dirty="0" smtClean="0">
                <a:solidFill>
                  <a:schemeClr val="tx1"/>
                </a:solidFill>
              </a:rPr>
            </a:br>
            <a:r>
              <a:rPr lang="en-US" sz="4400" b="1" dirty="0" smtClean="0">
                <a:solidFill>
                  <a:schemeClr val="tx1"/>
                </a:solidFill>
              </a:rPr>
              <a:t>Budget Presentation to Board of Finance</a:t>
            </a:r>
            <a:endParaRPr lang="en-US" sz="4400" b="1" dirty="0">
              <a:solidFill>
                <a:schemeClr val="tx1"/>
              </a:solidFill>
            </a:endParaRPr>
          </a:p>
        </p:txBody>
      </p:sp>
      <p:sp>
        <p:nvSpPr>
          <p:cNvPr id="3" name="Subtitle 2"/>
          <p:cNvSpPr>
            <a:spLocks noGrp="1"/>
          </p:cNvSpPr>
          <p:nvPr>
            <p:ph type="subTitle" idx="1"/>
          </p:nvPr>
        </p:nvSpPr>
        <p:spPr>
          <a:xfrm>
            <a:off x="1371600" y="5749292"/>
            <a:ext cx="6400800" cy="727707"/>
          </a:xfrm>
        </p:spPr>
        <p:txBody>
          <a:bodyPr/>
          <a:lstStyle/>
          <a:p>
            <a:r>
              <a:rPr lang="en-US" b="1" dirty="0" smtClean="0"/>
              <a:t>March </a:t>
            </a:r>
            <a:r>
              <a:rPr lang="en-US" b="1" dirty="0" smtClean="0"/>
              <a:t>[26], </a:t>
            </a:r>
            <a:r>
              <a:rPr lang="en-US" b="1" dirty="0" smtClean="0"/>
              <a:t>2014</a:t>
            </a:r>
            <a:endParaRPr lang="en-US" b="1" dirty="0"/>
          </a:p>
        </p:txBody>
      </p:sp>
      <p:sp>
        <p:nvSpPr>
          <p:cNvPr id="4" name="Subtitle 2"/>
          <p:cNvSpPr txBox="1">
            <a:spLocks/>
          </p:cNvSpPr>
          <p:nvPr/>
        </p:nvSpPr>
        <p:spPr>
          <a:xfrm>
            <a:off x="1371600" y="3886200"/>
            <a:ext cx="6400800" cy="121920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2400" kern="1200">
                <a:solidFill>
                  <a:schemeClr val="tx1">
                    <a:tint val="75000"/>
                  </a:schemeClr>
                </a:solidFill>
                <a:latin typeface="+mj-lt"/>
                <a:ea typeface="+mn-ea"/>
                <a:cs typeface="+mn-cs"/>
              </a:defRPr>
            </a:lvl1pPr>
            <a:lvl2pPr marL="457200" indent="0" algn="ctr" defTabSz="914400" rtl="0" eaLnBrk="1" latinLnBrk="0" hangingPunct="1">
              <a:spcBef>
                <a:spcPct val="20000"/>
              </a:spcBef>
              <a:buFont typeface="Courier New" pitchFamily="49" charset="0"/>
              <a:buNone/>
              <a:defRPr sz="1600" kern="1200">
                <a:solidFill>
                  <a:schemeClr val="tx1">
                    <a:tint val="75000"/>
                  </a:schemeClr>
                </a:solidFill>
                <a:latin typeface="+mj-lt"/>
                <a:ea typeface="+mn-ea"/>
                <a:cs typeface="+mn-cs"/>
              </a:defRPr>
            </a:lvl2pPr>
            <a:lvl3pPr marL="914400" indent="0" algn="ctr" defTabSz="914400" rtl="0" eaLnBrk="1" latinLnBrk="0" hangingPunct="1">
              <a:spcBef>
                <a:spcPct val="20000"/>
              </a:spcBef>
              <a:buFont typeface="Arial" pitchFamily="34" charset="0"/>
              <a:buNone/>
              <a:defRPr sz="1600" kern="1200">
                <a:solidFill>
                  <a:schemeClr val="tx1">
                    <a:tint val="75000"/>
                  </a:schemeClr>
                </a:solidFill>
                <a:latin typeface="+mj-lt"/>
                <a:ea typeface="+mn-ea"/>
                <a:cs typeface="+mn-cs"/>
              </a:defRPr>
            </a:lvl3pPr>
            <a:lvl4pPr marL="1371600" indent="0" algn="ctr" defTabSz="914400" rtl="0" eaLnBrk="1" latinLnBrk="0" hangingPunct="1">
              <a:spcBef>
                <a:spcPct val="20000"/>
              </a:spcBef>
              <a:buFont typeface="Courier New" pitchFamily="49" charset="0"/>
              <a:buNone/>
              <a:defRPr sz="1600" kern="1200">
                <a:solidFill>
                  <a:schemeClr val="tx1">
                    <a:tint val="75000"/>
                  </a:schemeClr>
                </a:solidFill>
                <a:latin typeface="+mj-lt"/>
                <a:ea typeface="+mn-ea"/>
                <a:cs typeface="+mn-cs"/>
              </a:defRPr>
            </a:lvl4pPr>
            <a:lvl5pPr marL="1828800" indent="0" algn="ctr" defTabSz="914400" rtl="0" eaLnBrk="1" latinLnBrk="0" hangingPunct="1">
              <a:spcBef>
                <a:spcPct val="20000"/>
              </a:spcBef>
              <a:buFont typeface="Arial" pitchFamily="34" charset="0"/>
              <a:buNone/>
              <a:defRPr sz="1600" kern="1200">
                <a:solidFill>
                  <a:schemeClr val="tx1">
                    <a:tint val="75000"/>
                  </a:schemeClr>
                </a:solidFill>
                <a:latin typeface="+mj-lt"/>
                <a:ea typeface="+mn-ea"/>
                <a:cs typeface="+mn-cs"/>
              </a:defRPr>
            </a:lvl5pPr>
            <a:lvl6pPr marL="2286000" indent="0" algn="ctr" defTabSz="914400" rtl="0" eaLnBrk="1" latinLnBrk="0" hangingPunct="1">
              <a:spcBef>
                <a:spcPct val="20000"/>
              </a:spcBef>
              <a:buFont typeface="Courier New" pitchFamily="49" charset="0"/>
              <a:buNone/>
              <a:defRPr sz="1600" kern="1200">
                <a:solidFill>
                  <a:schemeClr val="tx1">
                    <a:tint val="75000"/>
                  </a:schemeClr>
                </a:solidFill>
                <a:latin typeface="+mj-lt"/>
                <a:ea typeface="+mn-ea"/>
                <a:cs typeface="+mn-cs"/>
              </a:defRPr>
            </a:lvl6pPr>
            <a:lvl7pPr marL="2743200" indent="0" algn="ctr" defTabSz="914400" rtl="0" eaLnBrk="1" latinLnBrk="0" hangingPunct="1">
              <a:spcBef>
                <a:spcPct val="20000"/>
              </a:spcBef>
              <a:buFont typeface="Arial" pitchFamily="34" charset="0"/>
              <a:buNone/>
              <a:defRPr sz="1600" kern="1200">
                <a:solidFill>
                  <a:schemeClr val="tx1">
                    <a:tint val="75000"/>
                  </a:schemeClr>
                </a:solidFill>
                <a:latin typeface="+mj-lt"/>
                <a:ea typeface="+mn-ea"/>
                <a:cs typeface="+mn-cs"/>
              </a:defRPr>
            </a:lvl7pPr>
            <a:lvl8pPr marL="3200400" indent="0" algn="ctr" defTabSz="914400" rtl="0" eaLnBrk="1" latinLnBrk="0" hangingPunct="1">
              <a:spcBef>
                <a:spcPct val="20000"/>
              </a:spcBef>
              <a:buFont typeface="Courier New" pitchFamily="49" charset="0"/>
              <a:buNone/>
              <a:defRPr sz="1600" kern="1200">
                <a:solidFill>
                  <a:schemeClr val="tx1">
                    <a:tint val="75000"/>
                  </a:schemeClr>
                </a:solidFill>
                <a:latin typeface="+mj-lt"/>
                <a:ea typeface="+mn-ea"/>
                <a:cs typeface="+mn-cs"/>
              </a:defRPr>
            </a:lvl8pPr>
            <a:lvl9pPr marL="3657600" indent="0" algn="ctr" defTabSz="914400" rtl="0" eaLnBrk="1" latinLnBrk="0" hangingPunct="1">
              <a:spcBef>
                <a:spcPct val="20000"/>
              </a:spcBef>
              <a:buFont typeface="Arial" pitchFamily="34" charset="0"/>
              <a:buNone/>
              <a:defRPr sz="1600" kern="1200">
                <a:solidFill>
                  <a:schemeClr val="tx1">
                    <a:tint val="75000"/>
                  </a:schemeClr>
                </a:solidFill>
                <a:latin typeface="+mj-lt"/>
                <a:ea typeface="+mn-ea"/>
                <a:cs typeface="+mn-cs"/>
              </a:defRPr>
            </a:lvl9pPr>
          </a:lstStyle>
          <a:p>
            <a:r>
              <a:rPr lang="en-US" sz="3200" b="1" i="1" dirty="0" smtClean="0">
                <a:solidFill>
                  <a:schemeClr val="tx1"/>
                </a:solidFill>
                <a:latin typeface="+mn-lt"/>
              </a:rPr>
              <a:t>[Leisure Services]</a:t>
            </a:r>
          </a:p>
          <a:p>
            <a:r>
              <a:rPr lang="en-US" sz="3200" b="1" i="1" dirty="0" smtClean="0">
                <a:solidFill>
                  <a:schemeClr val="tx1"/>
                </a:solidFill>
                <a:latin typeface="+mn-lt"/>
              </a:rPr>
              <a:t>[Laurie Albano, Superintendent of Recreation Services]</a:t>
            </a:r>
            <a:endParaRPr lang="en-US" sz="3200" b="1" i="1" dirty="0">
              <a:solidFill>
                <a:schemeClr val="tx1"/>
              </a:solidFill>
              <a:latin typeface="+mn-lt"/>
            </a:endParaRPr>
          </a:p>
        </p:txBody>
      </p:sp>
    </p:spTree>
    <p:extLst>
      <p:ext uri="{BB962C8B-B14F-4D97-AF65-F5344CB8AC3E}">
        <p14:creationId xmlns:p14="http://schemas.microsoft.com/office/powerpoint/2010/main" val="371693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Operating Budget Request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04503943"/>
              </p:ext>
            </p:extLst>
          </p:nvPr>
        </p:nvGraphicFramePr>
        <p:xfrm>
          <a:off x="457200" y="2514600"/>
          <a:ext cx="8229600" cy="2387600"/>
        </p:xfrm>
        <a:graphic>
          <a:graphicData uri="http://schemas.openxmlformats.org/drawingml/2006/table">
            <a:tbl>
              <a:tblPr firstRow="1" bandRow="1">
                <a:tableStyleId>{5940675A-B579-460E-94D1-54222C63F5DA}</a:tableStyleId>
              </a:tblPr>
              <a:tblGrid>
                <a:gridCol w="4114800"/>
                <a:gridCol w="4114800"/>
              </a:tblGrid>
              <a:tr h="370840">
                <a:tc>
                  <a:txBody>
                    <a:bodyPr/>
                    <a:lstStyle/>
                    <a:p>
                      <a:r>
                        <a:rPr lang="en-US" dirty="0" smtClean="0"/>
                        <a:t>Total Funding Request</a:t>
                      </a:r>
                      <a:r>
                        <a:rPr lang="en-US" baseline="0" dirty="0" smtClean="0"/>
                        <a:t> FY 14-15 (All Activities)</a:t>
                      </a:r>
                    </a:p>
                  </a:txBody>
                  <a:tcPr/>
                </a:tc>
                <a:tc>
                  <a:txBody>
                    <a:bodyPr/>
                    <a:lstStyle/>
                    <a:p>
                      <a:r>
                        <a:rPr lang="en-US" dirty="0" smtClean="0"/>
                        <a:t>$2,127,006</a:t>
                      </a:r>
                      <a:endParaRPr lang="en-US" dirty="0"/>
                    </a:p>
                  </a:txBody>
                  <a:tcPr/>
                </a:tc>
              </a:tr>
              <a:tr h="370840">
                <a:tc>
                  <a:txBody>
                    <a:bodyPr/>
                    <a:lstStyle/>
                    <a:p>
                      <a:r>
                        <a:rPr lang="en-US" dirty="0" smtClean="0"/>
                        <a:t>Change</a:t>
                      </a:r>
                      <a:r>
                        <a:rPr lang="en-US" baseline="0" dirty="0" smtClean="0"/>
                        <a:t> from FY 13-14 Adopted</a:t>
                      </a:r>
                      <a:endParaRPr lang="en-US" dirty="0"/>
                    </a:p>
                  </a:txBody>
                  <a:tcPr/>
                </a:tc>
                <a:tc>
                  <a:txBody>
                    <a:bodyPr/>
                    <a:lstStyle/>
                    <a:p>
                      <a:r>
                        <a:rPr lang="en-US" dirty="0" smtClean="0"/>
                        <a:t>+ $157,669 or 8%</a:t>
                      </a:r>
                      <a:endParaRPr lang="en-US" dirty="0"/>
                    </a:p>
                  </a:txBody>
                  <a:tcPr/>
                </a:tc>
              </a:tr>
              <a:tr h="208280">
                <a:tc>
                  <a:txBody>
                    <a:bodyPr/>
                    <a:lstStyle/>
                    <a:p>
                      <a:endParaRPr lang="en-US" dirty="0"/>
                    </a:p>
                  </a:txBody>
                  <a:tcPr>
                    <a:solidFill>
                      <a:schemeClr val="accent3">
                        <a:lumMod val="40000"/>
                        <a:lumOff val="60000"/>
                      </a:schemeClr>
                    </a:solidFill>
                  </a:tcPr>
                </a:tc>
                <a:tc>
                  <a:txBody>
                    <a:bodyPr/>
                    <a:lstStyle/>
                    <a:p>
                      <a:endParaRPr lang="en-US" dirty="0"/>
                    </a:p>
                  </a:txBody>
                  <a:tcPr>
                    <a:solidFill>
                      <a:schemeClr val="accent3">
                        <a:lumMod val="40000"/>
                        <a:lumOff val="60000"/>
                      </a:schemeClr>
                    </a:solidFill>
                  </a:tcPr>
                </a:tc>
              </a:tr>
              <a:tr h="370840">
                <a:tc>
                  <a:txBody>
                    <a:bodyPr/>
                    <a:lstStyle/>
                    <a:p>
                      <a:r>
                        <a:rPr lang="en-US" dirty="0" smtClean="0"/>
                        <a:t>Human Capital/Personnel</a:t>
                      </a:r>
                      <a:r>
                        <a:rPr lang="en-US" baseline="0" dirty="0" smtClean="0"/>
                        <a:t> FY 14-15 (All Activities)</a:t>
                      </a:r>
                      <a:endParaRPr lang="en-US" dirty="0"/>
                    </a:p>
                  </a:txBody>
                  <a:tcPr/>
                </a:tc>
                <a:tc>
                  <a:txBody>
                    <a:bodyPr/>
                    <a:lstStyle/>
                    <a:p>
                      <a:r>
                        <a:rPr lang="en-US" dirty="0" smtClean="0"/>
                        <a:t>None</a:t>
                      </a:r>
                      <a:endParaRPr lang="en-US" dirty="0"/>
                    </a:p>
                  </a:txBody>
                  <a:tcPr/>
                </a:tc>
              </a:tr>
              <a:tr h="370840">
                <a:tc>
                  <a:txBody>
                    <a:bodyPr/>
                    <a:lstStyle/>
                    <a:p>
                      <a:r>
                        <a:rPr lang="en-US" dirty="0" smtClean="0"/>
                        <a:t>Change from FY 13-14</a:t>
                      </a:r>
                      <a:r>
                        <a:rPr lang="en-US" baseline="0" dirty="0" smtClean="0"/>
                        <a:t> Adopted</a:t>
                      </a:r>
                      <a:endParaRPr lang="en-US" dirty="0"/>
                    </a:p>
                  </a:txBody>
                  <a:tcPr/>
                </a:tc>
                <a:tc>
                  <a:txBody>
                    <a:bodyPr/>
                    <a:lstStyle/>
                    <a:p>
                      <a:r>
                        <a:rPr lang="en-US" dirty="0" smtClean="0"/>
                        <a:t>None</a:t>
                      </a:r>
                      <a:endParaRPr lang="en-US" dirty="0"/>
                    </a:p>
                  </a:txBody>
                  <a:tcPr/>
                </a:tc>
              </a:tr>
            </a:tbl>
          </a:graphicData>
        </a:graphic>
      </p:graphicFrame>
      <p:sp>
        <p:nvSpPr>
          <p:cNvPr id="3" name="Slide Number Placeholder 2"/>
          <p:cNvSpPr>
            <a:spLocks noGrp="1"/>
          </p:cNvSpPr>
          <p:nvPr>
            <p:ph type="sldNum" sz="quarter" idx="12"/>
          </p:nvPr>
        </p:nvSpPr>
        <p:spPr/>
        <p:txBody>
          <a:bodyPr/>
          <a:lstStyle/>
          <a:p>
            <a:fld id="{A90A6431-347B-4ED4-BB32-4132A66AF953}" type="slidenum">
              <a:rPr lang="en-US" smtClean="0"/>
              <a:t>2</a:t>
            </a:fld>
            <a:endParaRPr lang="en-US"/>
          </a:p>
        </p:txBody>
      </p:sp>
    </p:spTree>
    <p:extLst>
      <p:ext uri="{BB962C8B-B14F-4D97-AF65-F5344CB8AC3E}">
        <p14:creationId xmlns:p14="http://schemas.microsoft.com/office/powerpoint/2010/main" val="833810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Operating Budget Request by Activity</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41640138"/>
              </p:ext>
            </p:extLst>
          </p:nvPr>
        </p:nvGraphicFramePr>
        <p:xfrm>
          <a:off x="152400" y="1752600"/>
          <a:ext cx="8839199" cy="4622800"/>
        </p:xfrm>
        <a:graphic>
          <a:graphicData uri="http://schemas.openxmlformats.org/drawingml/2006/table">
            <a:tbl>
              <a:tblPr firstRow="1" bandRow="1">
                <a:tableStyleId>{5940675A-B579-460E-94D1-54222C63F5DA}</a:tableStyleId>
              </a:tblPr>
              <a:tblGrid>
                <a:gridCol w="1274119"/>
                <a:gridCol w="1513016"/>
                <a:gridCol w="1784865"/>
                <a:gridCol w="1786021"/>
                <a:gridCol w="1240589"/>
                <a:gridCol w="1240589"/>
              </a:tblGrid>
              <a:tr h="914400">
                <a:tc>
                  <a:txBody>
                    <a:bodyPr/>
                    <a:lstStyle/>
                    <a:p>
                      <a:r>
                        <a:rPr lang="en-US" sz="1600" dirty="0" smtClean="0"/>
                        <a:t>Activity</a:t>
                      </a:r>
                      <a:r>
                        <a:rPr lang="en-US" sz="1600" baseline="0" dirty="0" smtClean="0"/>
                        <a:t> Name</a:t>
                      </a:r>
                      <a:endParaRPr lang="en-US" sz="1600" dirty="0"/>
                    </a:p>
                  </a:txBody>
                  <a:tcPr/>
                </a:tc>
                <a:tc>
                  <a:txBody>
                    <a:bodyPr/>
                    <a:lstStyle/>
                    <a:p>
                      <a:pPr algn="ctr"/>
                      <a:r>
                        <a:rPr lang="en-US" sz="1600" dirty="0" smtClean="0"/>
                        <a:t>Starting</a:t>
                      </a:r>
                      <a:r>
                        <a:rPr lang="en-US" sz="1600" baseline="0" dirty="0" smtClean="0"/>
                        <a:t> </a:t>
                      </a:r>
                      <a:r>
                        <a:rPr lang="en-US" sz="1600" dirty="0" smtClean="0"/>
                        <a:t>Page Number</a:t>
                      </a:r>
                      <a:endParaRPr lang="en-US" sz="1600" dirty="0"/>
                    </a:p>
                  </a:txBody>
                  <a:tcPr/>
                </a:tc>
                <a:tc>
                  <a:txBody>
                    <a:bodyPr/>
                    <a:lstStyle/>
                    <a:p>
                      <a:pPr algn="ctr"/>
                      <a:r>
                        <a:rPr lang="en-US" sz="1600" dirty="0" smtClean="0"/>
                        <a:t>FY 14-15 Mayor’s Request</a:t>
                      </a:r>
                      <a:endParaRPr lang="en-US" sz="1600" dirty="0"/>
                    </a:p>
                  </a:txBody>
                  <a:tcPr/>
                </a:tc>
                <a:tc>
                  <a:txBody>
                    <a:bodyPr/>
                    <a:lstStyle/>
                    <a:p>
                      <a:pPr algn="ctr"/>
                      <a:r>
                        <a:rPr lang="en-US" sz="1600" dirty="0" smtClean="0"/>
                        <a:t>FY 13-14 Adopted</a:t>
                      </a:r>
                      <a:endParaRPr lang="en-US" sz="1600" dirty="0"/>
                    </a:p>
                  </a:txBody>
                  <a:tcPr/>
                </a:tc>
                <a:tc>
                  <a:txBody>
                    <a:bodyPr/>
                    <a:lstStyle/>
                    <a:p>
                      <a:pPr algn="ctr"/>
                      <a:r>
                        <a:rPr lang="en-US" sz="1600" dirty="0" smtClean="0"/>
                        <a:t>$</a:t>
                      </a:r>
                      <a:r>
                        <a:rPr lang="en-US" sz="1600" baseline="0" dirty="0" smtClean="0"/>
                        <a:t> Change</a:t>
                      </a:r>
                      <a:endParaRPr lang="en-US" sz="1600" dirty="0"/>
                    </a:p>
                  </a:txBody>
                  <a:tcPr>
                    <a:solidFill>
                      <a:schemeClr val="accent3">
                        <a:lumMod val="40000"/>
                        <a:lumOff val="60000"/>
                      </a:schemeClr>
                    </a:solidFill>
                  </a:tcPr>
                </a:tc>
                <a:tc>
                  <a:txBody>
                    <a:bodyPr/>
                    <a:lstStyle/>
                    <a:p>
                      <a:pPr algn="ctr"/>
                      <a:r>
                        <a:rPr lang="en-US" sz="1600" dirty="0" smtClean="0"/>
                        <a:t>% Change</a:t>
                      </a:r>
                      <a:endParaRPr lang="en-US" sz="1600" dirty="0"/>
                    </a:p>
                  </a:txBody>
                  <a:tcPr>
                    <a:solidFill>
                      <a:schemeClr val="accent3">
                        <a:lumMod val="40000"/>
                        <a:lumOff val="60000"/>
                      </a:schemeClr>
                    </a:solidFill>
                  </a:tcPr>
                </a:tc>
              </a:tr>
              <a:tr h="370840">
                <a:tc>
                  <a:txBody>
                    <a:bodyPr/>
                    <a:lstStyle/>
                    <a:p>
                      <a:r>
                        <a:rPr lang="en-US" dirty="0" err="1" smtClean="0"/>
                        <a:t>SpN</a:t>
                      </a:r>
                      <a:r>
                        <a:rPr lang="en-US" dirty="0" smtClean="0"/>
                        <a:t>/2529</a:t>
                      </a:r>
                      <a:endParaRPr lang="en-US" dirty="0"/>
                    </a:p>
                  </a:txBody>
                  <a:tcPr/>
                </a:tc>
                <a:tc>
                  <a:txBody>
                    <a:bodyPr/>
                    <a:lstStyle/>
                    <a:p>
                      <a:r>
                        <a:rPr lang="en-US" sz="1600" dirty="0" smtClean="0"/>
                        <a:t>189</a:t>
                      </a:r>
                      <a:endParaRPr lang="en-US" sz="1600" dirty="0"/>
                    </a:p>
                  </a:txBody>
                  <a:tcPr/>
                </a:tc>
                <a:tc>
                  <a:txBody>
                    <a:bodyPr/>
                    <a:lstStyle/>
                    <a:p>
                      <a:r>
                        <a:rPr lang="en-US" sz="1600" dirty="0" smtClean="0"/>
                        <a:t>110,976</a:t>
                      </a:r>
                      <a:endParaRPr lang="en-US" sz="1600" dirty="0"/>
                    </a:p>
                  </a:txBody>
                  <a:tcPr/>
                </a:tc>
                <a:tc>
                  <a:txBody>
                    <a:bodyPr/>
                    <a:lstStyle/>
                    <a:p>
                      <a:r>
                        <a:rPr lang="en-US" sz="1600" dirty="0" smtClean="0"/>
                        <a:t>110,976</a:t>
                      </a:r>
                      <a:endParaRPr lang="en-US" sz="1600" dirty="0"/>
                    </a:p>
                  </a:txBody>
                  <a:tcPr/>
                </a:tc>
                <a:tc>
                  <a:txBody>
                    <a:bodyPr/>
                    <a:lstStyle/>
                    <a:p>
                      <a:r>
                        <a:rPr lang="en-US" sz="1600" dirty="0" smtClean="0"/>
                        <a:t>0</a:t>
                      </a:r>
                      <a:endParaRPr lang="en-US" sz="1600" dirty="0"/>
                    </a:p>
                  </a:txBody>
                  <a:tcPr>
                    <a:solidFill>
                      <a:schemeClr val="accent3">
                        <a:lumMod val="40000"/>
                        <a:lumOff val="60000"/>
                      </a:schemeClr>
                    </a:solidFill>
                  </a:tcPr>
                </a:tc>
                <a:tc>
                  <a:txBody>
                    <a:bodyPr/>
                    <a:lstStyle/>
                    <a:p>
                      <a:r>
                        <a:rPr lang="en-US" sz="1600" dirty="0" smtClean="0"/>
                        <a:t>0</a:t>
                      </a:r>
                    </a:p>
                  </a:txBody>
                  <a:tcPr>
                    <a:solidFill>
                      <a:schemeClr val="accent3">
                        <a:lumMod val="40000"/>
                        <a:lumOff val="60000"/>
                      </a:schemeClr>
                    </a:solidFill>
                  </a:tcPr>
                </a:tc>
              </a:tr>
              <a:tr h="370840">
                <a:tc>
                  <a:txBody>
                    <a:bodyPr/>
                    <a:lstStyle/>
                    <a:p>
                      <a:r>
                        <a:rPr lang="en-US" sz="1600" dirty="0" err="1" smtClean="0"/>
                        <a:t>Adm</a:t>
                      </a:r>
                      <a:r>
                        <a:rPr lang="en-US" sz="1600" dirty="0" smtClean="0"/>
                        <a:t>/2530</a:t>
                      </a:r>
                      <a:endParaRPr lang="en-US" sz="1600" dirty="0"/>
                    </a:p>
                  </a:txBody>
                  <a:tcPr/>
                </a:tc>
                <a:tc>
                  <a:txBody>
                    <a:bodyPr/>
                    <a:lstStyle/>
                    <a:p>
                      <a:r>
                        <a:rPr lang="en-US" sz="1600" dirty="0" smtClean="0"/>
                        <a:t>193</a:t>
                      </a:r>
                      <a:endParaRPr lang="en-US" sz="1600" dirty="0"/>
                    </a:p>
                  </a:txBody>
                  <a:tcPr/>
                </a:tc>
                <a:tc>
                  <a:txBody>
                    <a:bodyPr/>
                    <a:lstStyle/>
                    <a:p>
                      <a:r>
                        <a:rPr lang="en-US" sz="1600" dirty="0" smtClean="0"/>
                        <a:t>781,308</a:t>
                      </a:r>
                      <a:endParaRPr lang="en-US" sz="1600" dirty="0"/>
                    </a:p>
                  </a:txBody>
                  <a:tcPr/>
                </a:tc>
                <a:tc>
                  <a:txBody>
                    <a:bodyPr/>
                    <a:lstStyle/>
                    <a:p>
                      <a:r>
                        <a:rPr lang="en-US" sz="1600" dirty="0" smtClean="0"/>
                        <a:t>647,139</a:t>
                      </a:r>
                      <a:endParaRPr lang="en-US" sz="1600" dirty="0"/>
                    </a:p>
                  </a:txBody>
                  <a:tcPr/>
                </a:tc>
                <a:tc>
                  <a:txBody>
                    <a:bodyPr/>
                    <a:lstStyle/>
                    <a:p>
                      <a:r>
                        <a:rPr lang="en-US" sz="1600" dirty="0" smtClean="0"/>
                        <a:t>134,169</a:t>
                      </a:r>
                      <a:endParaRPr lang="en-US" sz="1600" dirty="0"/>
                    </a:p>
                  </a:txBody>
                  <a:tcPr>
                    <a:solidFill>
                      <a:schemeClr val="accent3">
                        <a:lumMod val="40000"/>
                        <a:lumOff val="60000"/>
                      </a:schemeClr>
                    </a:solidFill>
                  </a:tcPr>
                </a:tc>
                <a:tc>
                  <a:txBody>
                    <a:bodyPr/>
                    <a:lstStyle/>
                    <a:p>
                      <a:r>
                        <a:rPr lang="en-US" sz="1600" dirty="0" smtClean="0"/>
                        <a:t>21%</a:t>
                      </a:r>
                      <a:endParaRPr lang="en-US" sz="1600" dirty="0"/>
                    </a:p>
                  </a:txBody>
                  <a:tcPr>
                    <a:solidFill>
                      <a:schemeClr val="accent3">
                        <a:lumMod val="40000"/>
                        <a:lumOff val="60000"/>
                      </a:schemeClr>
                    </a:solidFill>
                  </a:tcPr>
                </a:tc>
              </a:tr>
              <a:tr h="370840">
                <a:tc>
                  <a:txBody>
                    <a:bodyPr/>
                    <a:lstStyle/>
                    <a:p>
                      <a:r>
                        <a:rPr lang="en-US" sz="1600" dirty="0" err="1" smtClean="0"/>
                        <a:t>Aq</a:t>
                      </a:r>
                      <a:r>
                        <a:rPr lang="en-US" sz="1600" dirty="0" smtClean="0"/>
                        <a:t>/2531</a:t>
                      </a:r>
                      <a:endParaRPr lang="en-US" sz="1600" dirty="0"/>
                    </a:p>
                  </a:txBody>
                  <a:tcPr/>
                </a:tc>
                <a:tc>
                  <a:txBody>
                    <a:bodyPr/>
                    <a:lstStyle/>
                    <a:p>
                      <a:r>
                        <a:rPr lang="en-US" sz="1600" dirty="0" smtClean="0"/>
                        <a:t>196</a:t>
                      </a:r>
                      <a:endParaRPr lang="en-US" sz="1600" dirty="0"/>
                    </a:p>
                  </a:txBody>
                  <a:tcPr/>
                </a:tc>
                <a:tc>
                  <a:txBody>
                    <a:bodyPr/>
                    <a:lstStyle/>
                    <a:p>
                      <a:r>
                        <a:rPr lang="en-US" sz="1600" dirty="0" smtClean="0"/>
                        <a:t>325,552</a:t>
                      </a:r>
                      <a:endParaRPr lang="en-US" sz="1600" dirty="0"/>
                    </a:p>
                  </a:txBody>
                  <a:tcPr/>
                </a:tc>
                <a:tc>
                  <a:txBody>
                    <a:bodyPr/>
                    <a:lstStyle/>
                    <a:p>
                      <a:r>
                        <a:rPr lang="en-US" sz="1600" dirty="0" smtClean="0"/>
                        <a:t>315,384</a:t>
                      </a:r>
                      <a:endParaRPr lang="en-US" sz="1600" dirty="0"/>
                    </a:p>
                  </a:txBody>
                  <a:tcPr/>
                </a:tc>
                <a:tc>
                  <a:txBody>
                    <a:bodyPr/>
                    <a:lstStyle/>
                    <a:p>
                      <a:r>
                        <a:rPr lang="en-US" sz="1600" dirty="0" smtClean="0"/>
                        <a:t>10,168</a:t>
                      </a:r>
                      <a:endParaRPr lang="en-US" sz="1600" dirty="0"/>
                    </a:p>
                  </a:txBody>
                  <a:tcPr>
                    <a:solidFill>
                      <a:schemeClr val="accent3">
                        <a:lumMod val="40000"/>
                        <a:lumOff val="60000"/>
                      </a:schemeClr>
                    </a:solidFill>
                  </a:tcPr>
                </a:tc>
                <a:tc>
                  <a:txBody>
                    <a:bodyPr/>
                    <a:lstStyle/>
                    <a:p>
                      <a:r>
                        <a:rPr lang="en-US" sz="1600" dirty="0" smtClean="0"/>
                        <a:t>4%</a:t>
                      </a:r>
                      <a:endParaRPr lang="en-US" sz="1600" dirty="0"/>
                    </a:p>
                  </a:txBody>
                  <a:tcPr>
                    <a:solidFill>
                      <a:schemeClr val="accent3">
                        <a:lumMod val="40000"/>
                        <a:lumOff val="60000"/>
                      </a:schemeClr>
                    </a:solidFill>
                  </a:tcPr>
                </a:tc>
              </a:tr>
              <a:tr h="370840">
                <a:tc>
                  <a:txBody>
                    <a:bodyPr/>
                    <a:lstStyle/>
                    <a:p>
                      <a:r>
                        <a:rPr lang="en-US" sz="1600" dirty="0" smtClean="0"/>
                        <a:t>Sub/2533</a:t>
                      </a:r>
                      <a:endParaRPr lang="en-US" sz="1600" dirty="0"/>
                    </a:p>
                  </a:txBody>
                  <a:tcPr/>
                </a:tc>
                <a:tc>
                  <a:txBody>
                    <a:bodyPr/>
                    <a:lstStyle/>
                    <a:p>
                      <a:r>
                        <a:rPr lang="en-US" sz="1600" dirty="0" smtClean="0"/>
                        <a:t>198</a:t>
                      </a:r>
                      <a:endParaRPr lang="en-US" sz="1600" dirty="0"/>
                    </a:p>
                  </a:txBody>
                  <a:tcPr/>
                </a:tc>
                <a:tc>
                  <a:txBody>
                    <a:bodyPr/>
                    <a:lstStyle/>
                    <a:p>
                      <a:r>
                        <a:rPr lang="en-US" sz="1600" dirty="0" smtClean="0"/>
                        <a:t>31693</a:t>
                      </a:r>
                      <a:endParaRPr lang="en-US" sz="1600" dirty="0"/>
                    </a:p>
                  </a:txBody>
                  <a:tcPr/>
                </a:tc>
                <a:tc>
                  <a:txBody>
                    <a:bodyPr/>
                    <a:lstStyle/>
                    <a:p>
                      <a:r>
                        <a:rPr lang="en-US" sz="1600" dirty="0" smtClean="0"/>
                        <a:t>31,103</a:t>
                      </a:r>
                      <a:endParaRPr lang="en-US" sz="1600" dirty="0"/>
                    </a:p>
                  </a:txBody>
                  <a:tcPr/>
                </a:tc>
                <a:tc>
                  <a:txBody>
                    <a:bodyPr/>
                    <a:lstStyle/>
                    <a:p>
                      <a:r>
                        <a:rPr lang="en-US" sz="1600" dirty="0" smtClean="0"/>
                        <a:t>590</a:t>
                      </a:r>
                      <a:endParaRPr lang="en-US" sz="1600" dirty="0"/>
                    </a:p>
                  </a:txBody>
                  <a:tcPr>
                    <a:solidFill>
                      <a:schemeClr val="accent3">
                        <a:lumMod val="40000"/>
                        <a:lumOff val="60000"/>
                      </a:schemeClr>
                    </a:solidFill>
                  </a:tcPr>
                </a:tc>
                <a:tc>
                  <a:txBody>
                    <a:bodyPr/>
                    <a:lstStyle/>
                    <a:p>
                      <a:r>
                        <a:rPr lang="en-US" sz="1600" dirty="0" smtClean="0"/>
                        <a:t>2%</a:t>
                      </a:r>
                      <a:endParaRPr lang="en-US" sz="1600" dirty="0"/>
                    </a:p>
                  </a:txBody>
                  <a:tcPr>
                    <a:solidFill>
                      <a:schemeClr val="accent3">
                        <a:lumMod val="40000"/>
                        <a:lumOff val="60000"/>
                      </a:schemeClr>
                    </a:solidFill>
                  </a:tcPr>
                </a:tc>
              </a:tr>
              <a:tr h="370840">
                <a:tc>
                  <a:txBody>
                    <a:bodyPr/>
                    <a:lstStyle/>
                    <a:p>
                      <a:r>
                        <a:rPr lang="en-US" sz="1600" dirty="0" err="1" smtClean="0"/>
                        <a:t>FSup</a:t>
                      </a:r>
                      <a:r>
                        <a:rPr lang="en-US" sz="1600" dirty="0" smtClean="0"/>
                        <a:t>/2534</a:t>
                      </a:r>
                      <a:endParaRPr lang="en-US" sz="1600" dirty="0"/>
                    </a:p>
                  </a:txBody>
                  <a:tcPr/>
                </a:tc>
                <a:tc>
                  <a:txBody>
                    <a:bodyPr/>
                    <a:lstStyle/>
                    <a:p>
                      <a:r>
                        <a:rPr lang="en-US" sz="1600" dirty="0" smtClean="0"/>
                        <a:t>200</a:t>
                      </a:r>
                      <a:endParaRPr lang="en-US" sz="1600" dirty="0"/>
                    </a:p>
                  </a:txBody>
                  <a:tcPr/>
                </a:tc>
                <a:tc>
                  <a:txBody>
                    <a:bodyPr/>
                    <a:lstStyle/>
                    <a:p>
                      <a:r>
                        <a:rPr lang="en-US" sz="1600" dirty="0" smtClean="0"/>
                        <a:t>671,484</a:t>
                      </a:r>
                      <a:endParaRPr lang="en-US" sz="1600" dirty="0"/>
                    </a:p>
                  </a:txBody>
                  <a:tcPr/>
                </a:tc>
                <a:tc>
                  <a:txBody>
                    <a:bodyPr/>
                    <a:lstStyle/>
                    <a:p>
                      <a:r>
                        <a:rPr lang="en-US" sz="1600" dirty="0" smtClean="0"/>
                        <a:t>658,848</a:t>
                      </a:r>
                      <a:endParaRPr lang="en-US" sz="1600" dirty="0"/>
                    </a:p>
                  </a:txBody>
                  <a:tcPr/>
                </a:tc>
                <a:tc>
                  <a:txBody>
                    <a:bodyPr/>
                    <a:lstStyle/>
                    <a:p>
                      <a:r>
                        <a:rPr lang="en-US" sz="1600" dirty="0" smtClean="0"/>
                        <a:t>12,636</a:t>
                      </a:r>
                      <a:endParaRPr lang="en-US" sz="1600" dirty="0"/>
                    </a:p>
                  </a:txBody>
                  <a:tcPr>
                    <a:solidFill>
                      <a:schemeClr val="accent3">
                        <a:lumMod val="40000"/>
                        <a:lumOff val="60000"/>
                      </a:schemeClr>
                    </a:solidFill>
                  </a:tcPr>
                </a:tc>
                <a:tc>
                  <a:txBody>
                    <a:bodyPr/>
                    <a:lstStyle/>
                    <a:p>
                      <a:r>
                        <a:rPr lang="en-US" sz="1600" dirty="0" smtClean="0"/>
                        <a:t>2%</a:t>
                      </a:r>
                      <a:endParaRPr lang="en-US" sz="1600" dirty="0"/>
                    </a:p>
                  </a:txBody>
                  <a:tcPr>
                    <a:solidFill>
                      <a:schemeClr val="accent3">
                        <a:lumMod val="40000"/>
                        <a:lumOff val="60000"/>
                      </a:schemeClr>
                    </a:solidFill>
                  </a:tcPr>
                </a:tc>
              </a:tr>
              <a:tr h="370840">
                <a:tc>
                  <a:txBody>
                    <a:bodyPr/>
                    <a:lstStyle/>
                    <a:p>
                      <a:r>
                        <a:rPr lang="en-US" sz="1600" dirty="0" err="1" smtClean="0"/>
                        <a:t>SSus</a:t>
                      </a:r>
                      <a:r>
                        <a:rPr lang="en-US" sz="1600" dirty="0" smtClean="0"/>
                        <a:t>/2535</a:t>
                      </a:r>
                      <a:endParaRPr lang="en-US" sz="1600" dirty="0"/>
                    </a:p>
                  </a:txBody>
                  <a:tcPr/>
                </a:tc>
                <a:tc>
                  <a:txBody>
                    <a:bodyPr/>
                    <a:lstStyle/>
                    <a:p>
                      <a:r>
                        <a:rPr lang="en-US" sz="1600" dirty="0" smtClean="0"/>
                        <a:t>202</a:t>
                      </a:r>
                      <a:endParaRPr lang="en-US" sz="1600" dirty="0"/>
                    </a:p>
                  </a:txBody>
                  <a:tcPr/>
                </a:tc>
                <a:tc>
                  <a:txBody>
                    <a:bodyPr/>
                    <a:lstStyle/>
                    <a:p>
                      <a:r>
                        <a:rPr lang="en-US" sz="1600" dirty="0" smtClean="0"/>
                        <a:t>205,993</a:t>
                      </a:r>
                      <a:endParaRPr lang="en-US" sz="1600" dirty="0"/>
                    </a:p>
                  </a:txBody>
                  <a:tcPr/>
                </a:tc>
                <a:tc>
                  <a:txBody>
                    <a:bodyPr/>
                    <a:lstStyle/>
                    <a:p>
                      <a:r>
                        <a:rPr lang="en-US" sz="1600" dirty="0" smtClean="0"/>
                        <a:t>205,887</a:t>
                      </a:r>
                      <a:endParaRPr lang="en-US" sz="1600" dirty="0"/>
                    </a:p>
                  </a:txBody>
                  <a:tcPr/>
                </a:tc>
                <a:tc>
                  <a:txBody>
                    <a:bodyPr/>
                    <a:lstStyle/>
                    <a:p>
                      <a:r>
                        <a:rPr lang="en-US" sz="1600" dirty="0" smtClean="0"/>
                        <a:t>106</a:t>
                      </a:r>
                      <a:endParaRPr lang="en-US" sz="1600" dirty="0"/>
                    </a:p>
                  </a:txBody>
                  <a:tcPr>
                    <a:solidFill>
                      <a:schemeClr val="accent3">
                        <a:lumMod val="40000"/>
                        <a:lumOff val="60000"/>
                      </a:schemeClr>
                    </a:solidFill>
                  </a:tcPr>
                </a:tc>
                <a:tc>
                  <a:txBody>
                    <a:bodyPr/>
                    <a:lstStyle/>
                    <a:p>
                      <a:r>
                        <a:rPr lang="en-US" sz="1600" dirty="0" smtClean="0"/>
                        <a:t>0</a:t>
                      </a:r>
                      <a:endParaRPr lang="en-US" sz="1600" dirty="0"/>
                    </a:p>
                  </a:txBody>
                  <a:tcPr>
                    <a:solidFill>
                      <a:schemeClr val="accent3">
                        <a:lumMod val="40000"/>
                        <a:lumOff val="60000"/>
                      </a:schemeClr>
                    </a:solidFill>
                  </a:tcPr>
                </a:tc>
              </a:tr>
              <a:tr h="370840">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solidFill>
                      <a:schemeClr val="accent3">
                        <a:lumMod val="40000"/>
                        <a:lumOff val="60000"/>
                      </a:schemeClr>
                    </a:solidFill>
                  </a:tcPr>
                </a:tc>
                <a:tc>
                  <a:txBody>
                    <a:bodyPr/>
                    <a:lstStyle/>
                    <a:p>
                      <a:endParaRPr lang="en-US" sz="1600" dirty="0"/>
                    </a:p>
                  </a:txBody>
                  <a:tcPr>
                    <a:solidFill>
                      <a:schemeClr val="accent3">
                        <a:lumMod val="40000"/>
                        <a:lumOff val="60000"/>
                      </a:schemeClr>
                    </a:solidFill>
                  </a:tcPr>
                </a:tc>
              </a:tr>
              <a:tr h="370840">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solidFill>
                      <a:schemeClr val="accent3">
                        <a:lumMod val="40000"/>
                        <a:lumOff val="60000"/>
                      </a:schemeClr>
                    </a:solidFill>
                  </a:tcPr>
                </a:tc>
                <a:tc>
                  <a:txBody>
                    <a:bodyPr/>
                    <a:lstStyle/>
                    <a:p>
                      <a:endParaRPr lang="en-US" sz="1600" dirty="0"/>
                    </a:p>
                  </a:txBody>
                  <a:tcPr>
                    <a:solidFill>
                      <a:schemeClr val="accent3">
                        <a:lumMod val="40000"/>
                        <a:lumOff val="60000"/>
                      </a:schemeClr>
                    </a:solidFill>
                  </a:tcPr>
                </a:tc>
              </a:tr>
              <a:tr h="370840">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solidFill>
                      <a:schemeClr val="accent3">
                        <a:lumMod val="40000"/>
                        <a:lumOff val="60000"/>
                      </a:schemeClr>
                    </a:solidFill>
                  </a:tcPr>
                </a:tc>
                <a:tc>
                  <a:txBody>
                    <a:bodyPr/>
                    <a:lstStyle/>
                    <a:p>
                      <a:endParaRPr lang="en-US" sz="1600" dirty="0"/>
                    </a:p>
                  </a:txBody>
                  <a:tcPr>
                    <a:solidFill>
                      <a:schemeClr val="accent3">
                        <a:lumMod val="40000"/>
                        <a:lumOff val="60000"/>
                      </a:schemeClr>
                    </a:solidFill>
                  </a:tcPr>
                </a:tc>
              </a:tr>
              <a:tr h="370840">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solidFill>
                      <a:schemeClr val="accent3">
                        <a:lumMod val="40000"/>
                        <a:lumOff val="60000"/>
                      </a:schemeClr>
                    </a:solidFill>
                  </a:tcPr>
                </a:tc>
                <a:tc>
                  <a:txBody>
                    <a:bodyPr/>
                    <a:lstStyle/>
                    <a:p>
                      <a:endParaRPr lang="en-US" sz="1600" dirty="0"/>
                    </a:p>
                  </a:txBody>
                  <a:tcPr>
                    <a:solidFill>
                      <a:schemeClr val="accent3">
                        <a:lumMod val="40000"/>
                        <a:lumOff val="60000"/>
                      </a:schemeClr>
                    </a:solidFill>
                  </a:tcPr>
                </a:tc>
              </a:tr>
            </a:tbl>
          </a:graphicData>
        </a:graphic>
      </p:graphicFrame>
      <p:sp>
        <p:nvSpPr>
          <p:cNvPr id="3" name="Slide Number Placeholder 2"/>
          <p:cNvSpPr>
            <a:spLocks noGrp="1"/>
          </p:cNvSpPr>
          <p:nvPr>
            <p:ph type="sldNum" sz="quarter" idx="12"/>
          </p:nvPr>
        </p:nvSpPr>
        <p:spPr/>
        <p:txBody>
          <a:bodyPr/>
          <a:lstStyle/>
          <a:p>
            <a:fld id="{A90A6431-347B-4ED4-BB32-4132A66AF953}" type="slidenum">
              <a:rPr lang="en-US" smtClean="0"/>
              <a:t>3</a:t>
            </a:fld>
            <a:endParaRPr lang="en-US"/>
          </a:p>
        </p:txBody>
      </p:sp>
    </p:spTree>
    <p:extLst>
      <p:ext uri="{BB962C8B-B14F-4D97-AF65-F5344CB8AC3E}">
        <p14:creationId xmlns:p14="http://schemas.microsoft.com/office/powerpoint/2010/main" val="3776932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Operational Highlights</a:t>
            </a:r>
            <a:endParaRPr lang="en-US" dirty="0"/>
          </a:p>
        </p:txBody>
      </p:sp>
      <p:sp>
        <p:nvSpPr>
          <p:cNvPr id="3" name="Content Placeholder 2"/>
          <p:cNvSpPr>
            <a:spLocks noGrp="1"/>
          </p:cNvSpPr>
          <p:nvPr>
            <p:ph idx="1"/>
          </p:nvPr>
        </p:nvSpPr>
        <p:spPr/>
        <p:txBody>
          <a:bodyPr>
            <a:normAutofit fontScale="55000" lnSpcReduction="20000"/>
          </a:bodyPr>
          <a:lstStyle/>
          <a:p>
            <a:pPr lvl="3"/>
            <a:r>
              <a:rPr lang="en-US" dirty="0"/>
              <a:t>We are currently working with IT to add a </a:t>
            </a:r>
            <a:r>
              <a:rPr lang="en-US" b="1" u="sng" dirty="0"/>
              <a:t>new</a:t>
            </a:r>
            <a:r>
              <a:rPr lang="en-US" dirty="0"/>
              <a:t> Survey Monkey link to our web site to allow residents the opportunity to critique our programs and offer suggestions in a convenient fashion.</a:t>
            </a:r>
            <a:endParaRPr lang="en-US" sz="1400" dirty="0"/>
          </a:p>
          <a:p>
            <a:pPr lvl="3"/>
            <a:r>
              <a:rPr lang="en-US" dirty="0"/>
              <a:t>We also plan on allowing the </a:t>
            </a:r>
            <a:r>
              <a:rPr lang="en-US" b="1" u="sng" dirty="0"/>
              <a:t>new</a:t>
            </a:r>
            <a:r>
              <a:rPr lang="en-US" dirty="0"/>
              <a:t> option of a program credit instead of just a refund to program users who for whatever reason want to remove themselves from a program.</a:t>
            </a:r>
            <a:endParaRPr lang="en-US" sz="1400" dirty="0"/>
          </a:p>
          <a:p>
            <a:pPr lvl="3"/>
            <a:r>
              <a:rPr lang="en-US" dirty="0"/>
              <a:t>Due to the demand of our various summer camp programs, </a:t>
            </a:r>
            <a:r>
              <a:rPr lang="en-US" dirty="0" smtClean="0"/>
              <a:t> in addition to on line registration  (for 50% of available spots) we </a:t>
            </a:r>
            <a:r>
              <a:rPr lang="en-US" dirty="0"/>
              <a:t>have separate registration late afternoons to accommodate the residents by making it fair and accessible as well as keeping the Government Center from being overcrowded during normal business hours.</a:t>
            </a:r>
            <a:endParaRPr lang="en-US" sz="1400" dirty="0"/>
          </a:p>
          <a:p>
            <a:pPr lvl="3"/>
            <a:r>
              <a:rPr lang="en-US" dirty="0"/>
              <a:t>Working closely and offering many public and non-profit agencies the collaboration to assist them by creating unique processes in getting their users into our programs such as:  Person to Person; Starfish Foundation; Board of Education Summer School Students, BOE Grant funded after school programs are held for elementary schools age children from Oct thru May ; etc.</a:t>
            </a:r>
            <a:endParaRPr lang="en-US" sz="1400" dirty="0"/>
          </a:p>
          <a:p>
            <a:pPr lvl="3"/>
            <a:r>
              <a:rPr lang="en-US" dirty="0"/>
              <a:t>Continually updating our website with current information on all our programs, including but not limited to, current program brochure as well as links to various youth leagues and organizations which makes it a community recreation oriented forum.</a:t>
            </a:r>
            <a:endParaRPr lang="en-US" sz="1400" dirty="0"/>
          </a:p>
          <a:p>
            <a:pPr lvl="3"/>
            <a:r>
              <a:rPr lang="en-US" dirty="0"/>
              <a:t>We strategically send email marketing blasts to our data base of customers.</a:t>
            </a:r>
            <a:endParaRPr lang="en-US" sz="1400" dirty="0"/>
          </a:p>
          <a:p>
            <a:pPr lvl="3"/>
            <a:r>
              <a:rPr lang="en-US" dirty="0"/>
              <a:t>We work closely with school Guidance Counselors for both program attendance and seasonal job recruitment.</a:t>
            </a:r>
            <a:endParaRPr lang="en-US" sz="1400" dirty="0"/>
          </a:p>
          <a:p>
            <a:pPr lvl="3"/>
            <a:r>
              <a:rPr lang="en-US" dirty="0"/>
              <a:t>The Mayor’s Youth Sponsorship Fund that provides free programs to children on free or reduced lunch continues to do well thanks to the generosity of our residents; however donations have been down over the last year so we have created a </a:t>
            </a:r>
            <a:r>
              <a:rPr lang="en-US" b="1" u="sng" dirty="0"/>
              <a:t>new</a:t>
            </a:r>
            <a:r>
              <a:rPr lang="en-US" dirty="0"/>
              <a:t> “Buy a Paw” program whereby residents can buy a paper paw with funding going to the Sponsorship Fund.  This paw symbolizes our mascot Rory the Tiger.  The paper paws of donors along with their names will be displayed in our office and possibly on our web site.  </a:t>
            </a:r>
            <a:endParaRPr lang="en-US" sz="1400" dirty="0"/>
          </a:p>
          <a:p>
            <a:r>
              <a:rPr lang="en-US" i="1" dirty="0"/>
              <a:t>We are constantly reviewing and thinking about process improvements.  We give residents an opportunity to provide us with their feedback through many different forums such as:  league meetings, our website and our new and soon to be debuted on line program evaluation forms. One of our priorities on our process improvement wish list is to be allowed the establishment of a program revolving or revenue fund.  This would allow us the ability to create programs based on user fees in any given fiscal year.</a:t>
            </a:r>
            <a:endParaRPr lang="en-US" sz="2000" dirty="0"/>
          </a:p>
          <a:p>
            <a:pPr marL="0" indent="0">
              <a:buNone/>
            </a:pPr>
            <a:r>
              <a:rPr lang="en-US" i="1" dirty="0"/>
              <a:t> </a:t>
            </a:r>
            <a:endParaRPr lang="en-US" sz="2000" dirty="0"/>
          </a:p>
        </p:txBody>
      </p:sp>
      <p:sp>
        <p:nvSpPr>
          <p:cNvPr id="4" name="Slide Number Placeholder 3"/>
          <p:cNvSpPr>
            <a:spLocks noGrp="1"/>
          </p:cNvSpPr>
          <p:nvPr>
            <p:ph type="sldNum" sz="quarter" idx="12"/>
          </p:nvPr>
        </p:nvSpPr>
        <p:spPr/>
        <p:txBody>
          <a:bodyPr/>
          <a:lstStyle/>
          <a:p>
            <a:fld id="{A90A6431-347B-4ED4-BB32-4132A66AF953}" type="slidenum">
              <a:rPr lang="en-US" smtClean="0"/>
              <a:t>4</a:t>
            </a:fld>
            <a:endParaRPr lang="en-US"/>
          </a:p>
        </p:txBody>
      </p:sp>
    </p:spTree>
    <p:extLst>
      <p:ext uri="{BB962C8B-B14F-4D97-AF65-F5344CB8AC3E}">
        <p14:creationId xmlns:p14="http://schemas.microsoft.com/office/powerpoint/2010/main" val="25979207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Highlights</a:t>
            </a:r>
            <a:endParaRPr lang="en-US" dirty="0"/>
          </a:p>
        </p:txBody>
      </p:sp>
      <p:sp>
        <p:nvSpPr>
          <p:cNvPr id="3" name="Content Placeholder 2"/>
          <p:cNvSpPr>
            <a:spLocks noGrp="1"/>
          </p:cNvSpPr>
          <p:nvPr>
            <p:ph idx="1"/>
          </p:nvPr>
        </p:nvSpPr>
        <p:spPr/>
        <p:txBody>
          <a:bodyPr>
            <a:normAutofit fontScale="47500" lnSpcReduction="20000"/>
          </a:bodyPr>
          <a:lstStyle/>
          <a:p>
            <a:r>
              <a:rPr lang="en-US" dirty="0"/>
              <a:t>o	Increase Full Time Salaries + $10,888 or +3%</a:t>
            </a:r>
          </a:p>
          <a:p>
            <a:r>
              <a:rPr lang="en-US" dirty="0"/>
              <a:t>o	Increase/New Cost of $48,833 in Classified Pension Fund</a:t>
            </a:r>
          </a:p>
          <a:p>
            <a:r>
              <a:rPr lang="en-US" dirty="0"/>
              <a:t>o	Increase/New Cost of $28,014 OPEB Contribution</a:t>
            </a:r>
          </a:p>
          <a:p>
            <a:r>
              <a:rPr lang="en-US" dirty="0"/>
              <a:t>o	Increase in Admin 2530 due to Active Medical &amp; Life costs: + $49,970 or 123%</a:t>
            </a:r>
          </a:p>
          <a:p>
            <a:r>
              <a:rPr lang="en-US" dirty="0"/>
              <a:t>o	Decrease in Admin 2530 Unemployment Compensation: - $11,177 or -155%</a:t>
            </a:r>
          </a:p>
          <a:p>
            <a:r>
              <a:rPr lang="en-US" dirty="0"/>
              <a:t>o	Decrease in Admin 2530 Retiree Medical and Life:  -  $14,760 or 68%</a:t>
            </a:r>
          </a:p>
          <a:p>
            <a:r>
              <a:rPr lang="en-US" dirty="0"/>
              <a:t>o	Decrease in Admin 2530 Payments to Insurance Fund: - $1,429 or 61%</a:t>
            </a:r>
          </a:p>
          <a:p>
            <a:r>
              <a:rPr lang="en-US" dirty="0"/>
              <a:t>o	Increase in Aquatics 2531 Unemployment Compensation: + $6,208 or 138%</a:t>
            </a:r>
          </a:p>
          <a:p>
            <a:r>
              <a:rPr lang="en-US" dirty="0"/>
              <a:t>o	Increase in Aquatics 2531 Medical Supplies: + $2,800 or 182%.  Increase is due to the need for 3 AED batteries ($400 </a:t>
            </a:r>
            <a:r>
              <a:rPr lang="en-US" dirty="0" smtClean="0"/>
              <a:t>ea.) </a:t>
            </a:r>
            <a:r>
              <a:rPr lang="en-US" dirty="0"/>
              <a:t>and the volume of small injuries at all 4 beaches from scraps, rocks, falls, cuts etc.</a:t>
            </a:r>
          </a:p>
          <a:p>
            <a:r>
              <a:rPr lang="en-US" dirty="0"/>
              <a:t>o	Increase in Aquatics 2531 Rec Supplies: + $1,000 or 28%.  Increase is due to increased need for chemicals at </a:t>
            </a:r>
            <a:r>
              <a:rPr lang="en-US" dirty="0" err="1"/>
              <a:t>Heroy</a:t>
            </a:r>
            <a:r>
              <a:rPr lang="en-US" dirty="0"/>
              <a:t> Pool’s outdated mechanical systems and need to replace old kick boards and training aids for swim lesson programs. </a:t>
            </a:r>
          </a:p>
          <a:p>
            <a:r>
              <a:rPr lang="en-US" dirty="0"/>
              <a:t>o	Increase in Fee Supported 2534 Payments to Insurance Fund:  $2,766 or 57 %</a:t>
            </a:r>
          </a:p>
          <a:p>
            <a:r>
              <a:rPr lang="en-US" dirty="0"/>
              <a:t>o	Increase in Fee Supported 2534 Busing: + $10,000 or 21%.  Increase is due to the increased cost of transportation/fuel for camp and field trips.  </a:t>
            </a:r>
            <a:endParaRPr lang="en-US" dirty="0" smtClean="0"/>
          </a:p>
          <a:p>
            <a:r>
              <a:rPr lang="en-US" dirty="0" smtClean="0"/>
              <a:t>Youth Programming is our #1 priority  encompassing 60% of our budget in direct program costs including Special Needs Recreation.   Fee Supported Youth programs bring in a surplus of approx. 28% a year.</a:t>
            </a:r>
          </a:p>
          <a:p>
            <a:r>
              <a:rPr lang="en-US" dirty="0" smtClean="0"/>
              <a:t>Full time staff equals 23% of the total budget plus with Admin expenses it equals 30%.</a:t>
            </a:r>
          </a:p>
          <a:p>
            <a:r>
              <a:rPr lang="en-US" dirty="0" smtClean="0"/>
              <a:t>70% of the Recreation budget is dedicated to programming.</a:t>
            </a:r>
            <a:endParaRPr lang="en-US" dirty="0"/>
          </a:p>
          <a:p>
            <a:r>
              <a:rPr lang="en-US" dirty="0"/>
              <a:t>	Recreation services </a:t>
            </a:r>
            <a:r>
              <a:rPr lang="en-US" b="1" dirty="0"/>
              <a:t>anticipated revenue is $974,485 </a:t>
            </a:r>
            <a:r>
              <a:rPr lang="en-US" dirty="0"/>
              <a:t>for FY 14/15.  Factoring this number </a:t>
            </a:r>
            <a:r>
              <a:rPr lang="en-US" dirty="0" smtClean="0"/>
              <a:t>in, </a:t>
            </a:r>
            <a:r>
              <a:rPr lang="en-US" b="1" dirty="0" smtClean="0"/>
              <a:t>our </a:t>
            </a:r>
            <a:r>
              <a:rPr lang="en-US" b="1" dirty="0"/>
              <a:t>true cost to the </a:t>
            </a:r>
            <a:r>
              <a:rPr lang="en-US" b="1" dirty="0" smtClean="0"/>
              <a:t>City is </a:t>
            </a:r>
            <a:r>
              <a:rPr lang="en-US" b="1" dirty="0"/>
              <a:t>$1,152,521 or 55</a:t>
            </a:r>
            <a:r>
              <a:rPr lang="en-US" b="1" dirty="0" smtClean="0"/>
              <a:t>% of our subsidized total budget  request of $2,127, 006</a:t>
            </a:r>
            <a:r>
              <a:rPr lang="en-US" dirty="0" smtClean="0"/>
              <a:t>, </a:t>
            </a:r>
            <a:r>
              <a:rPr lang="en-US" dirty="0"/>
              <a:t>we believe that the value we provide in services to our residents, the community spirit/quality of life that we build and we create is priceless! </a:t>
            </a:r>
          </a:p>
        </p:txBody>
      </p:sp>
      <p:sp>
        <p:nvSpPr>
          <p:cNvPr id="4" name="Slide Number Placeholder 3"/>
          <p:cNvSpPr>
            <a:spLocks noGrp="1"/>
          </p:cNvSpPr>
          <p:nvPr>
            <p:ph type="sldNum" sz="quarter" idx="12"/>
          </p:nvPr>
        </p:nvSpPr>
        <p:spPr/>
        <p:txBody>
          <a:bodyPr/>
          <a:lstStyle/>
          <a:p>
            <a:fld id="{A90A6431-347B-4ED4-BB32-4132A66AF953}" type="slidenum">
              <a:rPr lang="en-US" smtClean="0"/>
              <a:t>5</a:t>
            </a:fld>
            <a:endParaRPr lang="en-US"/>
          </a:p>
        </p:txBody>
      </p:sp>
      <p:sp>
        <p:nvSpPr>
          <p:cNvPr id="6" name="Rectangle 5"/>
          <p:cNvSpPr/>
          <p:nvPr/>
        </p:nvSpPr>
        <p:spPr>
          <a:xfrm>
            <a:off x="152400" y="152400"/>
            <a:ext cx="4572000" cy="368935"/>
          </a:xfrm>
          <a:prstGeom prst="rect">
            <a:avLst/>
          </a:prstGeom>
        </p:spPr>
        <p:txBody>
          <a:bodyPr>
            <a:spAutoFit/>
          </a:bodyPr>
          <a:lstStyle/>
          <a:p>
            <a:endParaRPr lang="en-US"/>
          </a:p>
        </p:txBody>
      </p:sp>
      <p:sp>
        <p:nvSpPr>
          <p:cNvPr id="7" name="Rectangle 6"/>
          <p:cNvSpPr/>
          <p:nvPr/>
        </p:nvSpPr>
        <p:spPr>
          <a:xfrm>
            <a:off x="304800" y="304800"/>
            <a:ext cx="4572000" cy="368935"/>
          </a:xfrm>
          <a:prstGeom prst="rect">
            <a:avLst/>
          </a:prstGeom>
        </p:spPr>
        <p:txBody>
          <a:bodyPr>
            <a:spAutoFit/>
          </a:bodyPr>
          <a:lstStyle/>
          <a:p>
            <a:endParaRPr lang="en-US"/>
          </a:p>
        </p:txBody>
      </p:sp>
    </p:spTree>
    <p:extLst>
      <p:ext uri="{BB962C8B-B14F-4D97-AF65-F5344CB8AC3E}">
        <p14:creationId xmlns:p14="http://schemas.microsoft.com/office/powerpoint/2010/main" val="18736334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Management</a:t>
            </a:r>
            <a:endParaRPr lang="en-US" dirty="0"/>
          </a:p>
        </p:txBody>
      </p:sp>
      <p:sp>
        <p:nvSpPr>
          <p:cNvPr id="3" name="Content Placeholder 2"/>
          <p:cNvSpPr>
            <a:spLocks noGrp="1"/>
          </p:cNvSpPr>
          <p:nvPr>
            <p:ph idx="1"/>
          </p:nvPr>
        </p:nvSpPr>
        <p:spPr/>
        <p:txBody>
          <a:bodyPr>
            <a:normAutofit fontScale="62500" lnSpcReduction="20000"/>
          </a:bodyPr>
          <a:lstStyle/>
          <a:p>
            <a:pPr lvl="2">
              <a:lnSpc>
                <a:spcPct val="115000"/>
              </a:lnSpc>
              <a:spcBef>
                <a:spcPts val="0"/>
              </a:spcBef>
              <a:buFont typeface="Wingdings"/>
              <a:buChar char=""/>
            </a:pPr>
            <a:endParaRPr lang="en-US" dirty="0">
              <a:latin typeface="Calibri"/>
              <a:ea typeface="Calibri"/>
              <a:cs typeface="Times New Roman"/>
            </a:endParaRPr>
          </a:p>
          <a:p>
            <a:pPr marL="0" marR="0">
              <a:spcBef>
                <a:spcPts val="0"/>
              </a:spcBef>
              <a:spcAft>
                <a:spcPts val="0"/>
              </a:spcAft>
            </a:pPr>
            <a:r>
              <a:rPr lang="en-US" dirty="0">
                <a:solidFill>
                  <a:srgbClr val="000000"/>
                </a:solidFill>
                <a:latin typeface="Calibri"/>
                <a:ea typeface="Times New Roman"/>
                <a:cs typeface="Times New Roman"/>
              </a:rPr>
              <a:t>	</a:t>
            </a:r>
            <a:endParaRPr lang="en-US" sz="1600" dirty="0">
              <a:latin typeface="Times New Roman"/>
              <a:ea typeface="Times New Roman"/>
            </a:endParaRPr>
          </a:p>
          <a:p>
            <a:pPr marL="0" marR="0">
              <a:spcBef>
                <a:spcPts val="0"/>
              </a:spcBef>
              <a:spcAft>
                <a:spcPts val="0"/>
              </a:spcAft>
            </a:pPr>
            <a:r>
              <a:rPr lang="en-US" b="1" dirty="0">
                <a:latin typeface="Book Antiqua"/>
              </a:rPr>
              <a:t>Cost </a:t>
            </a:r>
            <a:r>
              <a:rPr lang="en-US" b="1" dirty="0" smtClean="0">
                <a:latin typeface="Book Antiqua"/>
              </a:rPr>
              <a:t>Management</a:t>
            </a:r>
            <a:r>
              <a:rPr lang="en-US" dirty="0" smtClean="0"/>
              <a:t> </a:t>
            </a:r>
            <a:r>
              <a:rPr lang="en-US" sz="3600" dirty="0">
                <a:solidFill>
                  <a:srgbClr val="000000"/>
                </a:solidFill>
                <a:latin typeface="Palatino Linotype"/>
                <a:ea typeface="Times New Roman"/>
              </a:rPr>
              <a:t>	</a:t>
            </a:r>
            <a:endParaRPr lang="en-US" dirty="0">
              <a:latin typeface="Times New Roman"/>
              <a:ea typeface="Times New Roman"/>
            </a:endParaRPr>
          </a:p>
          <a:p>
            <a:pPr lvl="3">
              <a:lnSpc>
                <a:spcPct val="115000"/>
              </a:lnSpc>
              <a:spcBef>
                <a:spcPts val="0"/>
              </a:spcBef>
              <a:buFont typeface="Symbol"/>
              <a:buChar char=""/>
            </a:pPr>
            <a:r>
              <a:rPr lang="en-US" b="1" dirty="0" smtClean="0">
                <a:latin typeface="Book Antiqua"/>
              </a:rPr>
              <a:t>Cost Management </a:t>
            </a:r>
            <a:r>
              <a:rPr lang="en-US" b="1" dirty="0">
                <a:latin typeface="Book Antiqua"/>
              </a:rPr>
              <a:t>Actions Taken in 2013/2014 included:</a:t>
            </a:r>
            <a:r>
              <a:rPr lang="en-US" dirty="0"/>
              <a:t> </a:t>
            </a:r>
            <a:r>
              <a:rPr lang="en-US" dirty="0">
                <a:latin typeface="Book Antiqua"/>
                <a:ea typeface="Calibri"/>
                <a:cs typeface="Times New Roman"/>
              </a:rPr>
              <a:t>Review the City HTE financial reports for expenditure, encumbrance and revenues</a:t>
            </a:r>
            <a:endParaRPr lang="en-US" sz="1400" dirty="0">
              <a:latin typeface="Calibri"/>
              <a:ea typeface="Calibri"/>
              <a:cs typeface="Times New Roman"/>
            </a:endParaRPr>
          </a:p>
          <a:p>
            <a:pPr lvl="3">
              <a:lnSpc>
                <a:spcPct val="115000"/>
              </a:lnSpc>
              <a:spcBef>
                <a:spcPts val="0"/>
              </a:spcBef>
              <a:buFont typeface="Symbol"/>
              <a:buChar char=""/>
            </a:pPr>
            <a:r>
              <a:rPr lang="en-US" dirty="0">
                <a:latin typeface="Book Antiqua"/>
                <a:ea typeface="Calibri"/>
                <a:cs typeface="Times New Roman"/>
              </a:rPr>
              <a:t>Review our own internal Rec </a:t>
            </a:r>
            <a:r>
              <a:rPr lang="en-US" dirty="0" err="1">
                <a:latin typeface="Book Antiqua"/>
                <a:ea typeface="Calibri"/>
                <a:cs typeface="Times New Roman"/>
              </a:rPr>
              <a:t>Trac</a:t>
            </a:r>
            <a:r>
              <a:rPr lang="en-US" dirty="0">
                <a:latin typeface="Book Antiqua"/>
                <a:ea typeface="Calibri"/>
                <a:cs typeface="Times New Roman"/>
              </a:rPr>
              <a:t> software financial reports for participation and revenues</a:t>
            </a:r>
            <a:endParaRPr lang="en-US" sz="1400" dirty="0">
              <a:latin typeface="Calibri"/>
              <a:ea typeface="Calibri"/>
              <a:cs typeface="Times New Roman"/>
            </a:endParaRPr>
          </a:p>
          <a:p>
            <a:pPr lvl="3">
              <a:lnSpc>
                <a:spcPct val="115000"/>
              </a:lnSpc>
              <a:spcBef>
                <a:spcPts val="0"/>
              </a:spcBef>
              <a:buFont typeface="Symbol"/>
              <a:buChar char=""/>
            </a:pPr>
            <a:r>
              <a:rPr lang="en-US" dirty="0">
                <a:latin typeface="Book Antiqua"/>
                <a:ea typeface="Calibri"/>
                <a:cs typeface="Times New Roman"/>
              </a:rPr>
              <a:t>Manage our budget expenditures to allocated appropriations and individual line items and/or transfer funds as necessary to ensure no accounts are in deficit</a:t>
            </a:r>
            <a:endParaRPr lang="en-US" sz="1400" dirty="0">
              <a:latin typeface="Calibri"/>
              <a:ea typeface="Calibri"/>
              <a:cs typeface="Times New Roman"/>
            </a:endParaRPr>
          </a:p>
          <a:p>
            <a:pPr lvl="3">
              <a:lnSpc>
                <a:spcPct val="115000"/>
              </a:lnSpc>
              <a:spcBef>
                <a:spcPts val="0"/>
              </a:spcBef>
              <a:buFont typeface="Symbol"/>
              <a:buChar char=""/>
            </a:pPr>
            <a:r>
              <a:rPr lang="en-US" dirty="0">
                <a:latin typeface="Book Antiqua"/>
                <a:ea typeface="Calibri"/>
                <a:cs typeface="Times New Roman"/>
              </a:rPr>
              <a:t>Follow City purchasing policies by soliciting and shopping various vendors for the best price and value</a:t>
            </a:r>
            <a:endParaRPr lang="en-US" sz="1400" dirty="0">
              <a:latin typeface="Calibri"/>
              <a:ea typeface="Calibri"/>
              <a:cs typeface="Times New Roman"/>
            </a:endParaRPr>
          </a:p>
          <a:p>
            <a:pPr lvl="3">
              <a:lnSpc>
                <a:spcPct val="115000"/>
              </a:lnSpc>
              <a:spcBef>
                <a:spcPts val="0"/>
              </a:spcBef>
              <a:buFont typeface="Symbol"/>
              <a:buChar char=""/>
            </a:pPr>
            <a:r>
              <a:rPr lang="en-US" dirty="0">
                <a:latin typeface="Book Antiqua"/>
                <a:ea typeface="Calibri"/>
                <a:cs typeface="Times New Roman"/>
              </a:rPr>
              <a:t>Follow all City account control policies to ensure timely and accurate management of all deposits</a:t>
            </a:r>
            <a:endParaRPr lang="en-US" sz="1400" dirty="0">
              <a:latin typeface="Calibri"/>
              <a:ea typeface="Calibri"/>
              <a:cs typeface="Times New Roman"/>
            </a:endParaRPr>
          </a:p>
          <a:p>
            <a:pPr lvl="3">
              <a:lnSpc>
                <a:spcPct val="115000"/>
              </a:lnSpc>
              <a:spcBef>
                <a:spcPts val="0"/>
              </a:spcBef>
              <a:buFont typeface="Symbol"/>
              <a:buChar char=""/>
            </a:pPr>
            <a:r>
              <a:rPr lang="en-US" dirty="0">
                <a:latin typeface="Book Antiqua"/>
                <a:ea typeface="Calibri"/>
                <a:cs typeface="Times New Roman"/>
              </a:rPr>
              <a:t>Cost tracking reports or Profit &amp; Loss Statements done on each individual program to review viability and benefit analysis of program continuation.</a:t>
            </a:r>
            <a:endParaRPr lang="en-US" sz="1400" dirty="0">
              <a:latin typeface="Calibri"/>
              <a:ea typeface="Calibri"/>
              <a:cs typeface="Times New Roman"/>
            </a:endParaRPr>
          </a:p>
          <a:p>
            <a:pPr lvl="3">
              <a:lnSpc>
                <a:spcPct val="115000"/>
              </a:lnSpc>
              <a:spcBef>
                <a:spcPts val="0"/>
              </a:spcBef>
              <a:buFont typeface="Symbol"/>
              <a:buChar char=""/>
            </a:pPr>
            <a:r>
              <a:rPr lang="en-US" dirty="0">
                <a:latin typeface="Book Antiqua"/>
                <a:ea typeface="Calibri"/>
                <a:cs typeface="Times New Roman"/>
              </a:rPr>
              <a:t>Use City issued P Cards to purchase items on sale or in bulk where applicable.</a:t>
            </a:r>
            <a:endParaRPr lang="en-US" sz="1400" dirty="0">
              <a:latin typeface="Calibri"/>
              <a:ea typeface="Calibri"/>
              <a:cs typeface="Times New Roman"/>
            </a:endParaRPr>
          </a:p>
          <a:p>
            <a:pPr lvl="3">
              <a:lnSpc>
                <a:spcPct val="115000"/>
              </a:lnSpc>
              <a:spcBef>
                <a:spcPts val="0"/>
              </a:spcBef>
              <a:buFont typeface="Symbol"/>
              <a:buChar char=""/>
            </a:pPr>
            <a:r>
              <a:rPr lang="en-US" dirty="0">
                <a:latin typeface="Book Antiqua"/>
                <a:ea typeface="Calibri"/>
                <a:cs typeface="Times New Roman"/>
              </a:rPr>
              <a:t>The acceptance of credit cards, as well as online registration where feasible continues to be a great success.  For the period of March 2013 through 2014, 60% of day camp and program registration was done online, and 70% of all registrations are paid for with a credit card</a:t>
            </a:r>
            <a:r>
              <a:rPr lang="en-US" dirty="0" smtClean="0">
                <a:latin typeface="Book Antiqua"/>
                <a:ea typeface="Calibri"/>
                <a:cs typeface="Times New Roman"/>
              </a:rPr>
              <a:t>.</a:t>
            </a:r>
          </a:p>
          <a:p>
            <a:pPr lvl="3">
              <a:lnSpc>
                <a:spcPct val="115000"/>
              </a:lnSpc>
              <a:spcBef>
                <a:spcPts val="0"/>
              </a:spcBef>
              <a:buFont typeface="Symbol"/>
              <a:buChar char=""/>
            </a:pPr>
            <a:r>
              <a:rPr lang="en-US" sz="1400" dirty="0" smtClean="0">
                <a:latin typeface="Book Antiqua"/>
                <a:ea typeface="Calibri"/>
                <a:cs typeface="Times New Roman"/>
              </a:rPr>
              <a:t>Bids &amp; RFP’s are always used where applicable.</a:t>
            </a:r>
          </a:p>
          <a:p>
            <a:pPr lvl="3">
              <a:lnSpc>
                <a:spcPct val="115000"/>
              </a:lnSpc>
              <a:spcBef>
                <a:spcPts val="0"/>
              </a:spcBef>
              <a:buFont typeface="Symbol"/>
              <a:buChar char=""/>
            </a:pPr>
            <a:r>
              <a:rPr lang="en-US" sz="1400" dirty="0" smtClean="0">
                <a:latin typeface="Book Antiqua"/>
                <a:ea typeface="Calibri"/>
                <a:cs typeface="Times New Roman"/>
              </a:rPr>
              <a:t>Contracted vendor programs/reduce our subsidy and net approx. $100K per year.</a:t>
            </a:r>
          </a:p>
          <a:p>
            <a:pPr lvl="3">
              <a:lnSpc>
                <a:spcPct val="115000"/>
              </a:lnSpc>
              <a:spcBef>
                <a:spcPts val="0"/>
              </a:spcBef>
              <a:buFont typeface="Symbol"/>
              <a:buChar char=""/>
            </a:pPr>
            <a:r>
              <a:rPr lang="en-US" sz="1400" dirty="0" smtClean="0">
                <a:latin typeface="Book Antiqua"/>
                <a:ea typeface="Calibri"/>
                <a:cs typeface="Times New Roman"/>
              </a:rPr>
              <a:t>We initiate a sit down with the BOE to negotiate custodian OT charges.</a:t>
            </a:r>
          </a:p>
          <a:p>
            <a:pPr lvl="3">
              <a:lnSpc>
                <a:spcPct val="115000"/>
              </a:lnSpc>
              <a:spcBef>
                <a:spcPts val="0"/>
              </a:spcBef>
              <a:buFont typeface="Symbol"/>
              <a:buChar char=""/>
            </a:pPr>
            <a:r>
              <a:rPr lang="en-US" sz="1400" dirty="0" smtClean="0">
                <a:latin typeface="Book Antiqua"/>
                <a:ea typeface="Calibri"/>
                <a:cs typeface="Times New Roman"/>
              </a:rPr>
              <a:t>Purchase in bulk.</a:t>
            </a:r>
          </a:p>
          <a:p>
            <a:pPr lvl="3">
              <a:lnSpc>
                <a:spcPct val="115000"/>
              </a:lnSpc>
              <a:spcBef>
                <a:spcPts val="0"/>
              </a:spcBef>
              <a:buFont typeface="Symbol"/>
              <a:buChar char=""/>
            </a:pPr>
            <a:r>
              <a:rPr lang="en-US" sz="1400" dirty="0" smtClean="0">
                <a:latin typeface="Book Antiqua"/>
                <a:ea typeface="Calibri"/>
                <a:cs typeface="Times New Roman"/>
              </a:rPr>
              <a:t>Tiered pay rates for seasonal staff.</a:t>
            </a:r>
          </a:p>
          <a:p>
            <a:pPr lvl="3">
              <a:lnSpc>
                <a:spcPct val="115000"/>
              </a:lnSpc>
              <a:spcBef>
                <a:spcPts val="0"/>
              </a:spcBef>
              <a:buFont typeface="Symbol"/>
              <a:buChar char=""/>
            </a:pPr>
            <a:r>
              <a:rPr lang="en-US" sz="1400" dirty="0" smtClean="0">
                <a:latin typeface="Book Antiqua"/>
                <a:ea typeface="Calibri"/>
                <a:cs typeface="Times New Roman"/>
              </a:rPr>
              <a:t>Use parks as often as possible to avoid BOE custodian charges.</a:t>
            </a:r>
          </a:p>
          <a:p>
            <a:pPr lvl="3">
              <a:lnSpc>
                <a:spcPct val="115000"/>
              </a:lnSpc>
              <a:spcBef>
                <a:spcPts val="0"/>
              </a:spcBef>
              <a:buFont typeface="Symbol"/>
              <a:buChar char=""/>
            </a:pPr>
            <a:r>
              <a:rPr lang="en-US" sz="1400" dirty="0" smtClean="0">
                <a:latin typeface="Book Antiqua"/>
                <a:ea typeface="Calibri"/>
                <a:cs typeface="Times New Roman"/>
              </a:rPr>
              <a:t>Fees and charges reviewed annually to  balance maximum revenue and user ability to pay.</a:t>
            </a:r>
          </a:p>
          <a:p>
            <a:pPr lvl="3">
              <a:lnSpc>
                <a:spcPct val="115000"/>
              </a:lnSpc>
              <a:spcBef>
                <a:spcPts val="0"/>
              </a:spcBef>
              <a:buFont typeface="Symbol"/>
              <a:buChar char=""/>
            </a:pPr>
            <a:r>
              <a:rPr lang="en-US" sz="1400" dirty="0" smtClean="0">
                <a:latin typeface="Book Antiqua"/>
                <a:ea typeface="Calibri"/>
                <a:cs typeface="Times New Roman"/>
              </a:rPr>
              <a:t>Continue credit card acceptance both in office and on line registration.</a:t>
            </a:r>
            <a:endParaRPr lang="en-US" sz="1400" dirty="0">
              <a:latin typeface="Calibri"/>
              <a:ea typeface="Calibri"/>
              <a:cs typeface="Times New Roman"/>
            </a:endParaRPr>
          </a:p>
          <a:p>
            <a:pPr lvl="5">
              <a:lnSpc>
                <a:spcPct val="115000"/>
              </a:lnSpc>
              <a:spcBef>
                <a:spcPts val="0"/>
              </a:spcBef>
              <a:spcAft>
                <a:spcPts val="1000"/>
              </a:spcAft>
              <a:buFont typeface="Wingdings"/>
              <a:buChar char=""/>
            </a:pPr>
            <a:r>
              <a:rPr lang="en-US" i="1" dirty="0">
                <a:solidFill>
                  <a:srgbClr val="00B050"/>
                </a:solidFill>
                <a:latin typeface="Book Antiqua"/>
                <a:ea typeface="Calibri"/>
                <a:cs typeface="Times New Roman"/>
              </a:rPr>
              <a:t>At Stamford Recreation Services we take the management of our appropriated funds and revenues very seriously.  In our business, the delivery of services and tangible programs to our residents and the accounting and reporting of such is a direct indicator of how we are doing.  Our goal is to maximize revenues and minimize expenses while providing quality programs and services to our customers/residents</a:t>
            </a:r>
            <a:r>
              <a:rPr lang="en-US" i="1" dirty="0" smtClean="0">
                <a:solidFill>
                  <a:srgbClr val="00B050"/>
                </a:solidFill>
                <a:latin typeface="Book Antiqua"/>
                <a:ea typeface="Calibri"/>
                <a:cs typeface="Times New Roman"/>
              </a:rPr>
              <a:t>.</a:t>
            </a:r>
            <a:endParaRPr lang="en-US" sz="1400" dirty="0">
              <a:latin typeface="Calibri"/>
              <a:ea typeface="Calibri"/>
              <a:cs typeface="Times New Roman"/>
            </a:endParaRPr>
          </a:p>
        </p:txBody>
      </p:sp>
      <p:sp>
        <p:nvSpPr>
          <p:cNvPr id="4" name="Slide Number Placeholder 3"/>
          <p:cNvSpPr>
            <a:spLocks noGrp="1"/>
          </p:cNvSpPr>
          <p:nvPr>
            <p:ph type="sldNum" sz="quarter" idx="12"/>
          </p:nvPr>
        </p:nvSpPr>
        <p:spPr/>
        <p:txBody>
          <a:bodyPr/>
          <a:lstStyle/>
          <a:p>
            <a:fld id="{A90A6431-347B-4ED4-BB32-4132A66AF953}" type="slidenum">
              <a:rPr lang="en-US" smtClean="0"/>
              <a:t>6</a:t>
            </a:fld>
            <a:endParaRPr lang="en-US"/>
          </a:p>
        </p:txBody>
      </p:sp>
      <p:sp>
        <p:nvSpPr>
          <p:cNvPr id="6" name="Rectangle 5"/>
          <p:cNvSpPr/>
          <p:nvPr/>
        </p:nvSpPr>
        <p:spPr>
          <a:xfrm>
            <a:off x="3962400" y="-2743200"/>
            <a:ext cx="4572000" cy="369332"/>
          </a:xfrm>
          <a:prstGeom prst="rect">
            <a:avLst/>
          </a:prstGeom>
        </p:spPr>
        <p:txBody>
          <a:bodyPr>
            <a:spAutoFit/>
          </a:bodyPr>
          <a:lstStyle/>
          <a:p>
            <a:r>
              <a:rPr lang="en-US" dirty="0"/>
              <a:t>	</a:t>
            </a:r>
          </a:p>
        </p:txBody>
      </p:sp>
      <p:sp>
        <p:nvSpPr>
          <p:cNvPr id="8" name="Rectangle 7"/>
          <p:cNvSpPr/>
          <p:nvPr/>
        </p:nvSpPr>
        <p:spPr>
          <a:xfrm>
            <a:off x="457200" y="457200"/>
            <a:ext cx="4572000" cy="367665"/>
          </a:xfrm>
          <a:prstGeom prst="rect">
            <a:avLst/>
          </a:prstGeom>
        </p:spPr>
        <p:txBody>
          <a:bodyPr>
            <a:spAutoFit/>
          </a:bodyPr>
          <a:lstStyle/>
          <a:p>
            <a:pPr marL="0" marR="0">
              <a:spcBef>
                <a:spcPts val="0"/>
              </a:spcBef>
              <a:spcAft>
                <a:spcPts val="0"/>
              </a:spcAft>
            </a:pPr>
            <a:r>
              <a:rPr lang="en-US" sz="1800" kern="1200">
                <a:solidFill>
                  <a:srgbClr val="000000"/>
                </a:solidFill>
                <a:effectLst/>
                <a:latin typeface="Calibri"/>
                <a:ea typeface="Times New Roman"/>
                <a:cs typeface="Times New Roman"/>
              </a:rPr>
              <a:t>	</a:t>
            </a:r>
            <a:endParaRPr lang="en-US" sz="1200">
              <a:effectLst/>
              <a:latin typeface="Times New Roman"/>
              <a:ea typeface="Times New Roman"/>
            </a:endParaRPr>
          </a:p>
        </p:txBody>
      </p:sp>
      <p:sp>
        <p:nvSpPr>
          <p:cNvPr id="9" name="Rectangle 8"/>
          <p:cNvSpPr/>
          <p:nvPr/>
        </p:nvSpPr>
        <p:spPr>
          <a:xfrm>
            <a:off x="457200" y="457200"/>
            <a:ext cx="4572000" cy="396240"/>
          </a:xfrm>
          <a:prstGeom prst="rect">
            <a:avLst/>
          </a:prstGeom>
        </p:spPr>
        <p:txBody>
          <a:bodyPr>
            <a:spAutoFit/>
          </a:bodyPr>
          <a:lstStyle/>
          <a:p>
            <a:pPr marL="0" marR="0">
              <a:spcBef>
                <a:spcPts val="0"/>
              </a:spcBef>
              <a:spcAft>
                <a:spcPts val="0"/>
              </a:spcAft>
            </a:pPr>
            <a:r>
              <a:rPr lang="en-US" sz="1800" kern="1200" dirty="0">
                <a:solidFill>
                  <a:srgbClr val="000000"/>
                </a:solidFill>
                <a:effectLst/>
                <a:latin typeface="Palatino Linotype"/>
                <a:ea typeface="Times New Roman"/>
              </a:rPr>
              <a:t>	</a:t>
            </a:r>
            <a:endParaRPr lang="en-US" sz="1200" dirty="0">
              <a:effectLst/>
              <a:latin typeface="Times New Roman"/>
              <a:ea typeface="Times New Roman"/>
            </a:endParaRPr>
          </a:p>
        </p:txBody>
      </p:sp>
      <p:sp>
        <p:nvSpPr>
          <p:cNvPr id="7"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0154207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Significant Requests for 2014-2015</a:t>
            </a:r>
            <a:endParaRPr lang="en-US" dirty="0"/>
          </a:p>
        </p:txBody>
      </p:sp>
      <p:sp>
        <p:nvSpPr>
          <p:cNvPr id="3" name="Content Placeholder 2"/>
          <p:cNvSpPr>
            <a:spLocks noGrp="1"/>
          </p:cNvSpPr>
          <p:nvPr>
            <p:ph idx="1"/>
          </p:nvPr>
        </p:nvSpPr>
        <p:spPr/>
        <p:txBody>
          <a:bodyPr/>
          <a:lstStyle/>
          <a:p>
            <a:r>
              <a:rPr lang="en-US" dirty="0" smtClean="0"/>
              <a:t>Other than OPM decentralized cost increases of $</a:t>
            </a:r>
            <a:r>
              <a:rPr lang="en-US" dirty="0" smtClean="0"/>
              <a:t>133,025, </a:t>
            </a:r>
            <a:r>
              <a:rPr lang="en-US" dirty="0" smtClean="0"/>
              <a:t>our total operational increase is $24,688.</a:t>
            </a:r>
          </a:p>
          <a:p>
            <a:r>
              <a:rPr lang="en-US" dirty="0" smtClean="0"/>
              <a:t>Busing for youth camp and field trip increase is $10K.</a:t>
            </a:r>
          </a:p>
          <a:p>
            <a:r>
              <a:rPr lang="en-US" dirty="0" smtClean="0"/>
              <a:t>Full time </a:t>
            </a:r>
            <a:r>
              <a:rPr lang="en-US" dirty="0" smtClean="0"/>
              <a:t>salaries has </a:t>
            </a:r>
            <a:r>
              <a:rPr lang="en-US" dirty="0" smtClean="0"/>
              <a:t>increased $10,888.</a:t>
            </a:r>
          </a:p>
          <a:p>
            <a:r>
              <a:rPr lang="en-US" dirty="0" smtClean="0"/>
              <a:t>Aquatics supplies increase is $3,800.</a:t>
            </a:r>
          </a:p>
          <a:p>
            <a:endParaRPr lang="en-US" dirty="0"/>
          </a:p>
        </p:txBody>
      </p:sp>
      <p:sp>
        <p:nvSpPr>
          <p:cNvPr id="4" name="Slide Number Placeholder 3"/>
          <p:cNvSpPr>
            <a:spLocks noGrp="1"/>
          </p:cNvSpPr>
          <p:nvPr>
            <p:ph type="sldNum" sz="quarter" idx="12"/>
          </p:nvPr>
        </p:nvSpPr>
        <p:spPr/>
        <p:txBody>
          <a:bodyPr/>
          <a:lstStyle/>
          <a:p>
            <a:fld id="{A90A6431-347B-4ED4-BB32-4132A66AF953}" type="slidenum">
              <a:rPr lang="en-US" smtClean="0"/>
              <a:t>7</a:t>
            </a:fld>
            <a:endParaRPr lang="en-US"/>
          </a:p>
        </p:txBody>
      </p:sp>
    </p:spTree>
    <p:extLst>
      <p:ext uri="{BB962C8B-B14F-4D97-AF65-F5344CB8AC3E}">
        <p14:creationId xmlns:p14="http://schemas.microsoft.com/office/powerpoint/2010/main" val="2123962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705</TotalTime>
  <Words>623</Words>
  <Application>Microsoft Office PowerPoint</Application>
  <PresentationFormat>On-screen Show (4:3)</PresentationFormat>
  <Paragraphs>119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Executive</vt:lpstr>
      <vt:lpstr>FY 2014-2015  Budget Presentation to Board of Finance</vt:lpstr>
      <vt:lpstr>Summary of Operating Budget Request</vt:lpstr>
      <vt:lpstr>Operating Budget Request by Activity</vt:lpstr>
      <vt:lpstr>Operational Highlights</vt:lpstr>
      <vt:lpstr>Financial Highlights</vt:lpstr>
      <vt:lpstr>Cost Management</vt:lpstr>
      <vt:lpstr>Significant Requests for 2014-2015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 2014-2015  Budget Presentation to Board of Finance</dc:title>
  <dc:creator>Lynda</dc:creator>
  <cp:lastModifiedBy>Administrator</cp:lastModifiedBy>
  <cp:revision>23</cp:revision>
  <cp:lastPrinted>2014-03-14T20:15:44Z</cp:lastPrinted>
  <dcterms:created xsi:type="dcterms:W3CDTF">2014-03-11T16:32:46Z</dcterms:created>
  <dcterms:modified xsi:type="dcterms:W3CDTF">2014-03-17T21:38:19Z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1823437645</vt:i4>
  </property>
  <property fmtid="{D5CDD505-2E9C-101B-9397-08002B2CF9AE}" pid="3" name="_NewReviewCycle">
    <vt:lpwstr/>
  </property>
  <property fmtid="{D5CDD505-2E9C-101B-9397-08002B2CF9AE}" pid="4" name="_EmailSubject">
    <vt:lpwstr>Operations Budget </vt:lpwstr>
  </property>
  <property fmtid="{D5CDD505-2E9C-101B-9397-08002B2CF9AE}" pid="5" name="_AuthorEmail">
    <vt:lpwstr>JFahan@StamfordCT.gov</vt:lpwstr>
  </property>
  <property fmtid="{D5CDD505-2E9C-101B-9397-08002B2CF9AE}" pid="6" name="_AuthorEmailDisplayName">
    <vt:lpwstr>Fahan, Jacquie</vt:lpwstr>
  </property>
  <property fmtid="{D5CDD505-2E9C-101B-9397-08002B2CF9AE}" pid="7" name="_PreviousAdHocReviewCycleID">
    <vt:i4>267518599</vt:i4>
  </property>
</Properties>
</file>