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9" r:id="rId3"/>
    <p:sldId id="257" r:id="rId4"/>
    <p:sldId id="263" r:id="rId5"/>
    <p:sldId id="264" r:id="rId6"/>
    <p:sldId id="265" r:id="rId7"/>
    <p:sldId id="258" r:id="rId8"/>
    <p:sldId id="260" r:id="rId9"/>
    <p:sldId id="266"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B00AE-E5B2-4A97-9B07-B274A2899BBB}" type="datetimeFigureOut">
              <a:rPr lang="en-US" smtClean="0"/>
              <a:t>3/14/2014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17E4D-024C-479E-B399-07F3BF0D72DC}" type="slidenum">
              <a:rPr lang="en-US" smtClean="0"/>
              <a:t>‹#›</a:t>
            </a:fld>
            <a:endParaRPr lang="en-US"/>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17E4D-024C-479E-B399-07F3BF0D72DC}" type="slidenum">
              <a:rPr lang="en-US" smtClean="0"/>
              <a:t>2</a:t>
            </a:fld>
            <a:endParaRPr lang="en-US"/>
          </a:p>
        </p:txBody>
      </p:sp>
    </p:spTree>
    <p:extLst>
      <p:ext uri="{BB962C8B-B14F-4D97-AF65-F5344CB8AC3E}">
        <p14:creationId xmlns:p14="http://schemas.microsoft.com/office/powerpoint/2010/main" val="1406860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3/14/2014</a:t>
            </a:fld>
            <a:endParaRPr lang="en-US"/>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3/14/2014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a:t>
            </a:r>
            <a:r>
              <a:rPr lang="en-US" b="1" dirty="0" smtClean="0"/>
              <a:t>17, </a:t>
            </a:r>
            <a:r>
              <a:rPr lang="en-US" b="1" dirty="0" smtClean="0"/>
              <a:t>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Maintenance Division</a:t>
            </a:r>
            <a:endParaRPr lang="en-US" sz="3200" b="1" i="1" dirty="0" smtClean="0">
              <a:solidFill>
                <a:schemeClr val="tx1"/>
              </a:solidFill>
              <a:latin typeface="+mn-lt"/>
            </a:endParaRPr>
          </a:p>
          <a:p>
            <a:r>
              <a:rPr lang="en-US" sz="3200" b="1" i="1" dirty="0" smtClean="0">
                <a:solidFill>
                  <a:schemeClr val="tx1"/>
                </a:solidFill>
                <a:latin typeface="+mn-lt"/>
              </a:rPr>
              <a:t>Kevin Murray, Operations Manager</a:t>
            </a:r>
          </a:p>
          <a:p>
            <a:r>
              <a:rPr lang="en-US" sz="3200" b="1" i="1" dirty="0" smtClean="0">
                <a:solidFill>
                  <a:schemeClr val="tx1"/>
                </a:solidFill>
                <a:latin typeface="+mn-lt"/>
              </a:rPr>
              <a:t>Parks &amp; Facilities</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lstStyle/>
          <a:p>
            <a:r>
              <a:rPr lang="en-US" dirty="0" smtClean="0"/>
              <a:t>Continue using the Purchasing Guideline procedures to executed contracts with vendors to get more competitive pricing thus saving the City monies of goods and services.</a:t>
            </a:r>
          </a:p>
          <a:p>
            <a:r>
              <a:rPr lang="en-US" dirty="0" smtClean="0"/>
              <a:t>Handling repairs and/or renovations by use of in-house personnel versus outside contractor.</a:t>
            </a:r>
          </a:p>
          <a:p>
            <a:r>
              <a:rPr lang="en-US" dirty="0" smtClean="0"/>
              <a:t>Reorganization of seasonal personnel by increasing their hours from 35 to 40 hours/week (seasonal do not receive overtime pay unless they work more than 40/hours week.</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10</a:t>
            </a:fld>
            <a:endParaRPr lang="en-US"/>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Filling the following three vacant positions due to retirement which have impacted the level of service that the Maintenance Division is able to provide to the resident of the City as well as the other Departments of the City.</a:t>
            </a:r>
          </a:p>
          <a:p>
            <a:pPr lvl="1"/>
            <a:r>
              <a:rPr lang="en-US" dirty="0" smtClean="0"/>
              <a:t>Operations Foreman-Government Center</a:t>
            </a:r>
          </a:p>
          <a:p>
            <a:pPr lvl="1"/>
            <a:r>
              <a:rPr lang="en-US" dirty="0" smtClean="0"/>
              <a:t>Carpenter</a:t>
            </a:r>
          </a:p>
          <a:p>
            <a:pPr lvl="1"/>
            <a:r>
              <a:rPr lang="en-US" dirty="0" smtClean="0"/>
              <a:t>Plumber</a:t>
            </a:r>
          </a:p>
          <a:p>
            <a:r>
              <a:rPr lang="en-US" dirty="0" smtClean="0"/>
              <a:t>The increase in Housekeeping Supplies and Supplies-Land is critical in order for the Division to keep all City facilities, beaches, parks and fields supplied of all janitorial and paper goods for the residents use as well as City personnel during the year and the heavy beach/park season.</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11</a:t>
            </a:fld>
            <a:endParaRPr lang="en-US"/>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2472687"/>
              </p:ext>
            </p:extLst>
          </p:nvPr>
        </p:nvGraphicFramePr>
        <p:xfrm>
          <a:off x="457200" y="2514600"/>
          <a:ext cx="8229600" cy="293624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a:t>
                      </a:r>
                      <a:r>
                        <a:rPr lang="en-US" baseline="0" dirty="0" smtClean="0"/>
                        <a:t>Payroll and Operating expenses.)</a:t>
                      </a:r>
                      <a:endParaRPr lang="en-US" baseline="0" dirty="0" smtClean="0"/>
                    </a:p>
                  </a:txBody>
                  <a:tcPr/>
                </a:tc>
                <a:tc>
                  <a:txBody>
                    <a:bodyPr/>
                    <a:lstStyle/>
                    <a:p>
                      <a:r>
                        <a:rPr lang="en-US" dirty="0" smtClean="0"/>
                        <a:t>$6,215,500</a:t>
                      </a:r>
                      <a:endParaRPr lang="en-US"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r>
                        <a:rPr lang="en-US" dirty="0" smtClean="0"/>
                        <a:t>$482,210</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t>
                      </a:r>
                      <a:r>
                        <a:rPr lang="en-US" baseline="0" dirty="0" smtClean="0"/>
                        <a:t>(Reflects only salary request does not include overtime or any other payroll/insurance related items.)</a:t>
                      </a:r>
                      <a:endParaRPr lang="en-US" dirty="0"/>
                    </a:p>
                  </a:txBody>
                  <a:tcPr/>
                </a:tc>
                <a:tc>
                  <a:txBody>
                    <a:bodyPr/>
                    <a:lstStyle/>
                    <a:p>
                      <a:r>
                        <a:rPr lang="en-US" dirty="0" smtClean="0"/>
                        <a:t>$2,091,546</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r>
                        <a:rPr lang="en-US" dirty="0" smtClean="0"/>
                        <a:t>$258,213</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6200448"/>
              </p:ext>
            </p:extLst>
          </p:nvPr>
        </p:nvGraphicFramePr>
        <p:xfrm>
          <a:off x="152400" y="1752600"/>
          <a:ext cx="8839199" cy="4348480"/>
        </p:xfrm>
        <a:graphic>
          <a:graphicData uri="http://schemas.openxmlformats.org/drawingml/2006/table">
            <a:tbl>
              <a:tblPr firstRow="1" bandRow="1">
                <a:tableStyleId>{5940675A-B579-460E-94D1-54222C63F5DA}</a:tableStyleId>
              </a:tblPr>
              <a:tblGrid>
                <a:gridCol w="2286000"/>
                <a:gridCol w="990600"/>
                <a:gridCol w="1905000"/>
                <a:gridCol w="1176421"/>
                <a:gridCol w="1240589"/>
                <a:gridCol w="1240589"/>
              </a:tblGrid>
              <a:tr h="457200">
                <a:tc>
                  <a:txBody>
                    <a:bodyPr/>
                    <a:lstStyle/>
                    <a:p>
                      <a:r>
                        <a:rPr lang="en-US" sz="1200" dirty="0" smtClean="0"/>
                        <a:t>Activity</a:t>
                      </a:r>
                      <a:r>
                        <a:rPr lang="en-US" sz="1200" baseline="0" dirty="0" smtClean="0"/>
                        <a:t> Name</a:t>
                      </a:r>
                      <a:endParaRPr lang="en-US" sz="1200" dirty="0"/>
                    </a:p>
                  </a:txBody>
                  <a:tcPr anchor="b"/>
                </a:tc>
                <a:tc>
                  <a:txBody>
                    <a:bodyPr/>
                    <a:lstStyle/>
                    <a:p>
                      <a:pPr algn="ctr"/>
                      <a:r>
                        <a:rPr lang="en-US" sz="1200" dirty="0" smtClean="0"/>
                        <a:t>Starting</a:t>
                      </a:r>
                      <a:r>
                        <a:rPr lang="en-US" sz="1200" baseline="0" dirty="0" smtClean="0"/>
                        <a:t> </a:t>
                      </a:r>
                      <a:r>
                        <a:rPr lang="en-US" sz="1200" dirty="0" smtClean="0"/>
                        <a:t>Page Number</a:t>
                      </a:r>
                      <a:endParaRPr lang="en-US" sz="1200" dirty="0"/>
                    </a:p>
                  </a:txBody>
                  <a:tcPr anchor="b"/>
                </a:tc>
                <a:tc>
                  <a:txBody>
                    <a:bodyPr/>
                    <a:lstStyle/>
                    <a:p>
                      <a:pPr algn="ctr"/>
                      <a:r>
                        <a:rPr lang="en-US" sz="1200" dirty="0" smtClean="0"/>
                        <a:t>FY 14-15 Mayor’s Request</a:t>
                      </a:r>
                      <a:endParaRPr lang="en-US" sz="1200" dirty="0"/>
                    </a:p>
                  </a:txBody>
                  <a:tcPr anchor="b"/>
                </a:tc>
                <a:tc>
                  <a:txBody>
                    <a:bodyPr/>
                    <a:lstStyle/>
                    <a:p>
                      <a:pPr algn="ctr"/>
                      <a:r>
                        <a:rPr lang="en-US" sz="1200" dirty="0" smtClean="0"/>
                        <a:t>FY 13-14 Adopted</a:t>
                      </a:r>
                      <a:endParaRPr lang="en-US" sz="1200" dirty="0"/>
                    </a:p>
                  </a:txBody>
                  <a:tcPr anchor="b"/>
                </a:tc>
                <a:tc>
                  <a:txBody>
                    <a:bodyPr/>
                    <a:lstStyle/>
                    <a:p>
                      <a:pPr algn="ctr"/>
                      <a:r>
                        <a:rPr lang="en-US" sz="1200" dirty="0" smtClean="0"/>
                        <a:t>$</a:t>
                      </a:r>
                      <a:r>
                        <a:rPr lang="en-US" sz="1200" baseline="0" dirty="0" smtClean="0"/>
                        <a:t> Change</a:t>
                      </a:r>
                      <a:endParaRPr lang="en-US" sz="1200" dirty="0"/>
                    </a:p>
                  </a:txBody>
                  <a:tcPr anchor="b">
                    <a:solidFill>
                      <a:schemeClr val="accent3">
                        <a:lumMod val="40000"/>
                        <a:lumOff val="60000"/>
                      </a:schemeClr>
                    </a:solidFill>
                  </a:tcPr>
                </a:tc>
                <a:tc>
                  <a:txBody>
                    <a:bodyPr/>
                    <a:lstStyle/>
                    <a:p>
                      <a:pPr algn="ctr"/>
                      <a:r>
                        <a:rPr lang="en-US" sz="1200" dirty="0" smtClean="0"/>
                        <a:t>% Change</a:t>
                      </a:r>
                      <a:endParaRPr lang="en-US" sz="1200" dirty="0"/>
                    </a:p>
                  </a:txBody>
                  <a:tcPr anchor="b">
                    <a:solidFill>
                      <a:schemeClr val="accent3">
                        <a:lumMod val="40000"/>
                        <a:lumOff val="60000"/>
                      </a:schemeClr>
                    </a:solidFill>
                  </a:tcPr>
                </a:tc>
              </a:tr>
              <a:tr h="370840">
                <a:tc>
                  <a:txBody>
                    <a:bodyPr/>
                    <a:lstStyle/>
                    <a:p>
                      <a:r>
                        <a:rPr lang="en-US" sz="1200" dirty="0" smtClean="0"/>
                        <a:t>Salaries</a:t>
                      </a:r>
                      <a:endParaRPr lang="en-US" sz="1200" dirty="0"/>
                    </a:p>
                  </a:txBody>
                  <a:tcPr/>
                </a:tc>
                <a:tc>
                  <a:txBody>
                    <a:bodyPr/>
                    <a:lstStyle/>
                    <a:p>
                      <a:pPr algn="ctr"/>
                      <a:r>
                        <a:rPr lang="en-US" sz="1200" dirty="0" smtClean="0"/>
                        <a:t>177</a:t>
                      </a:r>
                      <a:endParaRPr lang="en-US" sz="1200" dirty="0"/>
                    </a:p>
                  </a:txBody>
                  <a:tcPr/>
                </a:tc>
                <a:tc>
                  <a:txBody>
                    <a:bodyPr/>
                    <a:lstStyle/>
                    <a:p>
                      <a:pPr algn="r"/>
                      <a:r>
                        <a:rPr lang="en-US" sz="1200" dirty="0" smtClean="0"/>
                        <a:t>$2,091,546</a:t>
                      </a:r>
                      <a:endParaRPr lang="en-US" sz="1200" dirty="0"/>
                    </a:p>
                  </a:txBody>
                  <a:tcPr/>
                </a:tc>
                <a:tc>
                  <a:txBody>
                    <a:bodyPr/>
                    <a:lstStyle/>
                    <a:p>
                      <a:pPr algn="r"/>
                      <a:r>
                        <a:rPr lang="en-US" sz="1200" dirty="0" smtClean="0"/>
                        <a:t>$1,833,333</a:t>
                      </a:r>
                      <a:endParaRPr lang="en-US" sz="1200" dirty="0"/>
                    </a:p>
                  </a:txBody>
                  <a:tcPr/>
                </a:tc>
                <a:tc>
                  <a:txBody>
                    <a:bodyPr/>
                    <a:lstStyle/>
                    <a:p>
                      <a:pPr algn="r"/>
                      <a:r>
                        <a:rPr lang="en-US" sz="1200" dirty="0" smtClean="0"/>
                        <a:t>$258,213</a:t>
                      </a:r>
                      <a:endParaRPr lang="en-US" sz="1200" dirty="0"/>
                    </a:p>
                  </a:txBody>
                  <a:tcPr>
                    <a:solidFill>
                      <a:schemeClr val="accent3">
                        <a:lumMod val="40000"/>
                        <a:lumOff val="60000"/>
                      </a:schemeClr>
                    </a:solidFill>
                  </a:tcPr>
                </a:tc>
                <a:tc>
                  <a:txBody>
                    <a:bodyPr/>
                    <a:lstStyle/>
                    <a:p>
                      <a:pPr algn="r"/>
                      <a:r>
                        <a:rPr lang="en-US" sz="1200" dirty="0" smtClean="0"/>
                        <a:t>1.14%</a:t>
                      </a:r>
                      <a:endParaRPr lang="en-US" sz="1200" dirty="0" smtClean="0"/>
                    </a:p>
                  </a:txBody>
                  <a:tcPr>
                    <a:solidFill>
                      <a:schemeClr val="accent3">
                        <a:lumMod val="40000"/>
                        <a:lumOff val="60000"/>
                      </a:schemeClr>
                    </a:solidFill>
                  </a:tcPr>
                </a:tc>
              </a:tr>
              <a:tr h="370840">
                <a:tc>
                  <a:txBody>
                    <a:bodyPr/>
                    <a:lstStyle/>
                    <a:p>
                      <a:r>
                        <a:rPr lang="en-US" sz="1200" dirty="0" smtClean="0"/>
                        <a:t>Seasonal</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$265,000</a:t>
                      </a:r>
                      <a:endParaRPr lang="en-US" sz="1200" dirty="0"/>
                    </a:p>
                  </a:txBody>
                  <a:tcPr/>
                </a:tc>
                <a:tc>
                  <a:txBody>
                    <a:bodyPr/>
                    <a:lstStyle/>
                    <a:p>
                      <a:pPr algn="r"/>
                      <a:r>
                        <a:rPr lang="en-US" sz="1200" dirty="0" smtClean="0"/>
                        <a:t>$240,000</a:t>
                      </a:r>
                      <a:endParaRPr lang="en-US" sz="1200" dirty="0"/>
                    </a:p>
                  </a:txBody>
                  <a:tcPr/>
                </a:tc>
                <a:tc>
                  <a:txBody>
                    <a:bodyPr/>
                    <a:lstStyle/>
                    <a:p>
                      <a:pPr algn="r"/>
                      <a:r>
                        <a:rPr lang="en-US" sz="1200" dirty="0" smtClean="0"/>
                        <a:t>$25,000</a:t>
                      </a:r>
                      <a:endParaRPr lang="en-US" sz="1200" dirty="0"/>
                    </a:p>
                  </a:txBody>
                  <a:tcPr>
                    <a:solidFill>
                      <a:schemeClr val="accent3">
                        <a:lumMod val="40000"/>
                        <a:lumOff val="60000"/>
                      </a:schemeClr>
                    </a:solidFill>
                  </a:tcPr>
                </a:tc>
                <a:tc>
                  <a:txBody>
                    <a:bodyPr/>
                    <a:lstStyle/>
                    <a:p>
                      <a:pPr algn="r"/>
                      <a:r>
                        <a:rPr lang="en-US" sz="1200" dirty="0" smtClean="0"/>
                        <a:t>1.10%</a:t>
                      </a:r>
                      <a:endParaRPr lang="en-US" sz="1200" dirty="0" smtClean="0"/>
                    </a:p>
                  </a:txBody>
                  <a:tcPr>
                    <a:solidFill>
                      <a:schemeClr val="accent3">
                        <a:lumMod val="40000"/>
                        <a:lumOff val="60000"/>
                      </a:schemeClr>
                    </a:solidFill>
                  </a:tcPr>
                </a:tc>
              </a:tr>
              <a:tr h="370840">
                <a:tc>
                  <a:txBody>
                    <a:bodyPr/>
                    <a:lstStyle/>
                    <a:p>
                      <a:r>
                        <a:rPr lang="en-US" sz="1200" dirty="0" smtClean="0"/>
                        <a:t>Overtime</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$285,000</a:t>
                      </a:r>
                      <a:endParaRPr lang="en-US" sz="1200" dirty="0"/>
                    </a:p>
                  </a:txBody>
                  <a:tcPr/>
                </a:tc>
                <a:tc>
                  <a:txBody>
                    <a:bodyPr/>
                    <a:lstStyle/>
                    <a:p>
                      <a:pPr algn="r"/>
                      <a:r>
                        <a:rPr lang="en-US" sz="1200" dirty="0" smtClean="0"/>
                        <a:t>$275,052</a:t>
                      </a:r>
                      <a:endParaRPr lang="en-US" sz="1200" dirty="0"/>
                    </a:p>
                  </a:txBody>
                  <a:tcPr/>
                </a:tc>
                <a:tc>
                  <a:txBody>
                    <a:bodyPr/>
                    <a:lstStyle/>
                    <a:p>
                      <a:pPr algn="r"/>
                      <a:r>
                        <a:rPr lang="en-US" sz="1200" dirty="0" smtClean="0"/>
                        <a:t>$9,948</a:t>
                      </a:r>
                      <a:endParaRPr lang="en-US" sz="1200" dirty="0"/>
                    </a:p>
                  </a:txBody>
                  <a:tcPr>
                    <a:solidFill>
                      <a:schemeClr val="accent3">
                        <a:lumMod val="40000"/>
                        <a:lumOff val="60000"/>
                      </a:schemeClr>
                    </a:solidFill>
                  </a:tcPr>
                </a:tc>
                <a:tc>
                  <a:txBody>
                    <a:bodyPr/>
                    <a:lstStyle/>
                    <a:p>
                      <a:pPr algn="r"/>
                      <a:r>
                        <a:rPr lang="en-US" sz="1200" dirty="0" smtClean="0"/>
                        <a:t>0.10%</a:t>
                      </a:r>
                      <a:endParaRPr lang="en-US" sz="1200" dirty="0"/>
                    </a:p>
                  </a:txBody>
                  <a:tcPr>
                    <a:solidFill>
                      <a:schemeClr val="accent3">
                        <a:lumMod val="40000"/>
                        <a:lumOff val="60000"/>
                      </a:schemeClr>
                    </a:solidFill>
                  </a:tcPr>
                </a:tc>
              </a:tr>
              <a:tr h="370840">
                <a:tc>
                  <a:txBody>
                    <a:bodyPr/>
                    <a:lstStyle/>
                    <a:p>
                      <a:r>
                        <a:rPr lang="en-US" sz="1200" dirty="0" smtClean="0"/>
                        <a:t>Stand-By Time</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$3,650</a:t>
                      </a:r>
                      <a:endParaRPr lang="en-US" sz="1200" dirty="0"/>
                    </a:p>
                  </a:txBody>
                  <a:tcPr/>
                </a:tc>
                <a:tc>
                  <a:txBody>
                    <a:bodyPr/>
                    <a:lstStyle/>
                    <a:p>
                      <a:pPr algn="r"/>
                      <a:r>
                        <a:rPr lang="en-US" sz="1200" dirty="0" smtClean="0"/>
                        <a:t>$3,650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Active Medical &amp; Life</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$582,135</a:t>
                      </a:r>
                      <a:endParaRPr lang="en-US" sz="1200" dirty="0"/>
                    </a:p>
                  </a:txBody>
                  <a:tcPr/>
                </a:tc>
                <a:tc>
                  <a:txBody>
                    <a:bodyPr/>
                    <a:lstStyle/>
                    <a:p>
                      <a:pPr algn="r"/>
                      <a:r>
                        <a:rPr lang="en-US" sz="1200" dirty="0" smtClean="0"/>
                        <a:t>$653,155</a:t>
                      </a:r>
                      <a:endParaRPr lang="en-US" sz="1200" dirty="0"/>
                    </a:p>
                  </a:txBody>
                  <a:tcPr/>
                </a:tc>
                <a:tc>
                  <a:txBody>
                    <a:bodyPr/>
                    <a:lstStyle/>
                    <a:p>
                      <a:pPr algn="r"/>
                      <a:r>
                        <a:rPr lang="en-US" sz="1200" dirty="0" smtClean="0"/>
                        <a:t>-$71,020</a:t>
                      </a:r>
                      <a:endParaRPr lang="en-US" sz="1200" dirty="0"/>
                    </a:p>
                  </a:txBody>
                  <a:tcPr>
                    <a:solidFill>
                      <a:schemeClr val="accent3">
                        <a:lumMod val="40000"/>
                        <a:lumOff val="60000"/>
                      </a:schemeClr>
                    </a:solidFill>
                  </a:tcPr>
                </a:tc>
                <a:tc>
                  <a:txBody>
                    <a:bodyPr/>
                    <a:lstStyle/>
                    <a:p>
                      <a:pPr algn="r"/>
                      <a:r>
                        <a:rPr lang="en-US" sz="1200" dirty="0" smtClean="0"/>
                        <a:t>-0.89%</a:t>
                      </a:r>
                      <a:endParaRPr lang="en-US" sz="1200" dirty="0"/>
                    </a:p>
                  </a:txBody>
                  <a:tcPr>
                    <a:solidFill>
                      <a:schemeClr val="accent3">
                        <a:lumMod val="40000"/>
                        <a:lumOff val="60000"/>
                      </a:schemeClr>
                    </a:solidFill>
                  </a:tcPr>
                </a:tc>
              </a:tr>
              <a:tr h="370840">
                <a:tc>
                  <a:txBody>
                    <a:bodyPr/>
                    <a:lstStyle/>
                    <a:p>
                      <a:r>
                        <a:rPr lang="en-US" sz="1200" dirty="0" smtClean="0"/>
                        <a:t>Retiree Medical &amp; Life</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$262,896</a:t>
                      </a:r>
                      <a:endParaRPr lang="en-US" sz="1200" dirty="0"/>
                    </a:p>
                  </a:txBody>
                  <a:tcPr/>
                </a:tc>
                <a:tc>
                  <a:txBody>
                    <a:bodyPr/>
                    <a:lstStyle/>
                    <a:p>
                      <a:pPr algn="r"/>
                      <a:r>
                        <a:rPr lang="en-US" sz="1200" dirty="0" smtClean="0"/>
                        <a:t>$293,908</a:t>
                      </a:r>
                      <a:endParaRPr lang="en-US" sz="1200" dirty="0"/>
                    </a:p>
                  </a:txBody>
                  <a:tcPr/>
                </a:tc>
                <a:tc>
                  <a:txBody>
                    <a:bodyPr/>
                    <a:lstStyle/>
                    <a:p>
                      <a:pPr algn="r"/>
                      <a:r>
                        <a:rPr lang="en-US" sz="1200" dirty="0" smtClean="0"/>
                        <a:t>-$31,012</a:t>
                      </a:r>
                      <a:endParaRPr lang="en-US" sz="1200" dirty="0"/>
                    </a:p>
                  </a:txBody>
                  <a:tcPr>
                    <a:solidFill>
                      <a:schemeClr val="accent3">
                        <a:lumMod val="40000"/>
                        <a:lumOff val="60000"/>
                      </a:schemeClr>
                    </a:solidFill>
                  </a:tcPr>
                </a:tc>
                <a:tc>
                  <a:txBody>
                    <a:bodyPr/>
                    <a:lstStyle/>
                    <a:p>
                      <a:pPr algn="r"/>
                      <a:r>
                        <a:rPr lang="en-US" sz="1200" dirty="0" smtClean="0"/>
                        <a:t>0.89%</a:t>
                      </a:r>
                      <a:endParaRPr lang="en-US" sz="1200" dirty="0"/>
                    </a:p>
                  </a:txBody>
                  <a:tcPr>
                    <a:solidFill>
                      <a:schemeClr val="accent3">
                        <a:lumMod val="40000"/>
                        <a:lumOff val="60000"/>
                      </a:schemeClr>
                    </a:solidFill>
                  </a:tcPr>
                </a:tc>
              </a:tr>
              <a:tr h="370840">
                <a:tc>
                  <a:txBody>
                    <a:bodyPr/>
                    <a:lstStyle/>
                    <a:p>
                      <a:r>
                        <a:rPr lang="en-US" sz="1200" dirty="0" smtClean="0"/>
                        <a:t>Social Security</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$202,357</a:t>
                      </a:r>
                      <a:endParaRPr lang="en-US" sz="1200" dirty="0"/>
                    </a:p>
                  </a:txBody>
                  <a:tcPr/>
                </a:tc>
                <a:tc>
                  <a:txBody>
                    <a:bodyPr/>
                    <a:lstStyle/>
                    <a:p>
                      <a:pPr algn="r"/>
                      <a:r>
                        <a:rPr lang="en-US" sz="1200" dirty="0" smtClean="0"/>
                        <a:t>$179,931</a:t>
                      </a:r>
                      <a:endParaRPr lang="en-US" sz="1200" dirty="0"/>
                    </a:p>
                  </a:txBody>
                  <a:tcPr/>
                </a:tc>
                <a:tc>
                  <a:txBody>
                    <a:bodyPr/>
                    <a:lstStyle/>
                    <a:p>
                      <a:pPr algn="r"/>
                      <a:r>
                        <a:rPr lang="en-US" sz="1200" dirty="0" smtClean="0"/>
                        <a:t>$22,426</a:t>
                      </a:r>
                      <a:endParaRPr lang="en-US" sz="1200" dirty="0"/>
                    </a:p>
                  </a:txBody>
                  <a:tcPr>
                    <a:solidFill>
                      <a:schemeClr val="accent3">
                        <a:lumMod val="40000"/>
                        <a:lumOff val="60000"/>
                      </a:schemeClr>
                    </a:solidFill>
                  </a:tcPr>
                </a:tc>
                <a:tc>
                  <a:txBody>
                    <a:bodyPr/>
                    <a:lstStyle/>
                    <a:p>
                      <a:pPr algn="r"/>
                      <a:r>
                        <a:rPr lang="en-US" sz="1200" dirty="0" smtClean="0"/>
                        <a:t>1.12%</a:t>
                      </a:r>
                      <a:endParaRPr lang="en-US" sz="1200" dirty="0"/>
                    </a:p>
                  </a:txBody>
                  <a:tcPr>
                    <a:solidFill>
                      <a:schemeClr val="accent3">
                        <a:lumMod val="40000"/>
                        <a:lumOff val="60000"/>
                      </a:schemeClr>
                    </a:solidFill>
                  </a:tcPr>
                </a:tc>
              </a:tr>
              <a:tr h="370840">
                <a:tc>
                  <a:txBody>
                    <a:bodyPr/>
                    <a:lstStyle/>
                    <a:p>
                      <a:r>
                        <a:rPr lang="en-US" sz="1200" dirty="0" smtClean="0"/>
                        <a:t>Classified</a:t>
                      </a:r>
                      <a:r>
                        <a:rPr lang="en-US" sz="1200" baseline="0" dirty="0" smtClean="0"/>
                        <a:t> Pension Fund</a:t>
                      </a:r>
                    </a:p>
                  </a:txBody>
                  <a:tcPr/>
                </a:tc>
                <a:tc>
                  <a:txBody>
                    <a:bodyPr/>
                    <a:lstStyle/>
                    <a:p>
                      <a:pPr algn="ctr"/>
                      <a:r>
                        <a:rPr lang="en-US" sz="1200" smtClean="0"/>
                        <a:t>177</a:t>
                      </a:r>
                      <a:endParaRPr lang="en-US" sz="1200" dirty="0"/>
                    </a:p>
                  </a:txBody>
                  <a:tcPr/>
                </a:tc>
                <a:tc>
                  <a:txBody>
                    <a:bodyPr/>
                    <a:lstStyle/>
                    <a:p>
                      <a:pPr algn="r"/>
                      <a:r>
                        <a:rPr lang="en-US" sz="1200" dirty="0" smtClean="0"/>
                        <a:t>$381,206</a:t>
                      </a:r>
                      <a:endParaRPr lang="en-US" sz="1200" dirty="0"/>
                    </a:p>
                  </a:txBody>
                  <a:tcPr/>
                </a:tc>
                <a:tc>
                  <a:txBody>
                    <a:bodyPr/>
                    <a:lstStyle/>
                    <a:p>
                      <a:pPr algn="r"/>
                      <a:r>
                        <a:rPr lang="en-US" sz="1200" dirty="0" smtClean="0"/>
                        <a:t>$0</a:t>
                      </a:r>
                      <a:endParaRPr lang="en-US" sz="1200" dirty="0"/>
                    </a:p>
                  </a:txBody>
                  <a:tcPr/>
                </a:tc>
                <a:tc>
                  <a:txBody>
                    <a:bodyPr/>
                    <a:lstStyle/>
                    <a:p>
                      <a:pPr algn="r"/>
                      <a:r>
                        <a:rPr lang="en-US" sz="1200" dirty="0" smtClean="0"/>
                        <a:t>$381,206</a:t>
                      </a:r>
                      <a:endParaRPr lang="en-US" sz="1200" dirty="0"/>
                    </a:p>
                  </a:txBody>
                  <a:tcPr>
                    <a:solidFill>
                      <a:schemeClr val="accent3">
                        <a:lumMod val="40000"/>
                        <a:lumOff val="60000"/>
                      </a:schemeClr>
                    </a:solidFill>
                  </a:tcPr>
                </a:tc>
                <a:tc>
                  <a:txBody>
                    <a:bodyPr/>
                    <a:lstStyle/>
                    <a:p>
                      <a:pPr algn="r"/>
                      <a:r>
                        <a:rPr lang="en-US" sz="1200" dirty="0" smtClean="0"/>
                        <a:t>100.00%</a:t>
                      </a:r>
                      <a:endParaRPr lang="en-US" sz="1200" dirty="0"/>
                    </a:p>
                  </a:txBody>
                  <a:tcPr>
                    <a:solidFill>
                      <a:schemeClr val="accent3">
                        <a:lumMod val="40000"/>
                        <a:lumOff val="60000"/>
                      </a:schemeClr>
                    </a:solidFill>
                  </a:tcPr>
                </a:tc>
              </a:tr>
              <a:tr h="370840">
                <a:tc>
                  <a:txBody>
                    <a:bodyPr/>
                    <a:lstStyle/>
                    <a:p>
                      <a:r>
                        <a:rPr lang="en-US" sz="1200" dirty="0" smtClean="0"/>
                        <a:t>OPEB Contribution</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$214,592</a:t>
                      </a:r>
                      <a:endParaRPr lang="en-US" sz="1200" dirty="0"/>
                    </a:p>
                  </a:txBody>
                  <a:tcPr/>
                </a:tc>
                <a:tc>
                  <a:txBody>
                    <a:bodyPr/>
                    <a:lstStyle/>
                    <a:p>
                      <a:pPr algn="r"/>
                      <a:r>
                        <a:rPr lang="en-US" sz="1200" dirty="0" smtClean="0"/>
                        <a:t>$0</a:t>
                      </a:r>
                      <a:endParaRPr lang="en-US" sz="1200" dirty="0"/>
                    </a:p>
                  </a:txBody>
                  <a:tcPr/>
                </a:tc>
                <a:tc>
                  <a:txBody>
                    <a:bodyPr/>
                    <a:lstStyle/>
                    <a:p>
                      <a:pPr algn="r"/>
                      <a:r>
                        <a:rPr lang="en-US" sz="1200" dirty="0" smtClean="0"/>
                        <a:t>$212,592</a:t>
                      </a:r>
                      <a:endParaRPr lang="en-US" sz="1200" dirty="0"/>
                    </a:p>
                  </a:txBody>
                  <a:tcPr>
                    <a:solidFill>
                      <a:schemeClr val="accent3">
                        <a:lumMod val="40000"/>
                        <a:lumOff val="60000"/>
                      </a:schemeClr>
                    </a:solidFill>
                  </a:tcPr>
                </a:tc>
                <a:tc>
                  <a:txBody>
                    <a:bodyPr/>
                    <a:lstStyle/>
                    <a:p>
                      <a:pPr algn="r"/>
                      <a:r>
                        <a:rPr lang="en-US" sz="1200" dirty="0" smtClean="0"/>
                        <a:t>100.00%</a:t>
                      </a:r>
                    </a:p>
                  </a:txBody>
                  <a:tcPr>
                    <a:solidFill>
                      <a:schemeClr val="accent3">
                        <a:lumMod val="40000"/>
                        <a:lumOff val="60000"/>
                      </a:schemeClr>
                    </a:solidFill>
                  </a:tcPr>
                </a:tc>
              </a:tr>
              <a:tr h="370840">
                <a:tc>
                  <a:txBody>
                    <a:bodyPr/>
                    <a:lstStyle/>
                    <a:p>
                      <a:r>
                        <a:rPr lang="en-US" sz="1200" dirty="0" smtClean="0"/>
                        <a:t>Unemployment</a:t>
                      </a:r>
                      <a:r>
                        <a:rPr lang="en-US" sz="1200" baseline="0" dirty="0" smtClean="0"/>
                        <a:t> Compensation</a:t>
                      </a:r>
                      <a:endParaRPr lang="en-US" sz="1200" dirty="0"/>
                    </a:p>
                  </a:txBody>
                  <a:tcPr/>
                </a:tc>
                <a:tc>
                  <a:txBody>
                    <a:bodyPr/>
                    <a:lstStyle/>
                    <a:p>
                      <a:pPr algn="ctr"/>
                      <a:r>
                        <a:rPr lang="en-US" sz="1200" dirty="0" smtClean="0"/>
                        <a:t>177</a:t>
                      </a:r>
                      <a:endParaRPr lang="en-US" sz="1200" dirty="0"/>
                    </a:p>
                  </a:txBody>
                  <a:tcPr/>
                </a:tc>
                <a:tc>
                  <a:txBody>
                    <a:bodyPr/>
                    <a:lstStyle/>
                    <a:p>
                      <a:pPr algn="r"/>
                      <a:r>
                        <a:rPr lang="en-US" sz="1200" dirty="0" smtClean="0"/>
                        <a:t>$53,464</a:t>
                      </a:r>
                      <a:endParaRPr lang="en-US" sz="1200" dirty="0"/>
                    </a:p>
                  </a:txBody>
                  <a:tcPr/>
                </a:tc>
                <a:tc>
                  <a:txBody>
                    <a:bodyPr/>
                    <a:lstStyle/>
                    <a:p>
                      <a:pPr algn="r"/>
                      <a:r>
                        <a:rPr lang="en-US" sz="1200" dirty="0" smtClean="0"/>
                        <a:t>$40,530</a:t>
                      </a:r>
                      <a:endParaRPr lang="en-US" sz="1200" dirty="0"/>
                    </a:p>
                  </a:txBody>
                  <a:tcPr/>
                </a:tc>
                <a:tc>
                  <a:txBody>
                    <a:bodyPr/>
                    <a:lstStyle/>
                    <a:p>
                      <a:pPr algn="r"/>
                      <a:r>
                        <a:rPr lang="en-US" sz="1200" dirty="0" smtClean="0"/>
                        <a:t>$12,934</a:t>
                      </a:r>
                      <a:endParaRPr lang="en-US" sz="1200" dirty="0"/>
                    </a:p>
                  </a:txBody>
                  <a:tcPr>
                    <a:solidFill>
                      <a:schemeClr val="accent3">
                        <a:lumMod val="40000"/>
                        <a:lumOff val="60000"/>
                      </a:schemeClr>
                    </a:solidFill>
                  </a:tcPr>
                </a:tc>
                <a:tc>
                  <a:txBody>
                    <a:bodyPr/>
                    <a:lstStyle/>
                    <a:p>
                      <a:pPr algn="r"/>
                      <a:r>
                        <a:rPr lang="en-US" sz="1200" dirty="0" smtClean="0"/>
                        <a:t>1.32%</a:t>
                      </a: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375392"/>
              </p:ext>
            </p:extLst>
          </p:nvPr>
        </p:nvGraphicFramePr>
        <p:xfrm>
          <a:off x="152400" y="1752600"/>
          <a:ext cx="8839199" cy="4348480"/>
        </p:xfrm>
        <a:graphic>
          <a:graphicData uri="http://schemas.openxmlformats.org/drawingml/2006/table">
            <a:tbl>
              <a:tblPr firstRow="1" bandRow="1">
                <a:tableStyleId>{5940675A-B579-460E-94D1-54222C63F5DA}</a:tableStyleId>
              </a:tblPr>
              <a:tblGrid>
                <a:gridCol w="2286000"/>
                <a:gridCol w="990600"/>
                <a:gridCol w="1905000"/>
                <a:gridCol w="1176421"/>
                <a:gridCol w="1240589"/>
                <a:gridCol w="1240589"/>
              </a:tblGrid>
              <a:tr h="457200">
                <a:tc>
                  <a:txBody>
                    <a:bodyPr/>
                    <a:lstStyle/>
                    <a:p>
                      <a:r>
                        <a:rPr lang="en-US" sz="1200" dirty="0" smtClean="0"/>
                        <a:t>Activity</a:t>
                      </a:r>
                      <a:r>
                        <a:rPr lang="en-US" sz="1200" baseline="0" dirty="0" smtClean="0"/>
                        <a:t> Name</a:t>
                      </a:r>
                      <a:endParaRPr lang="en-US" sz="1200" dirty="0"/>
                    </a:p>
                  </a:txBody>
                  <a:tcPr anchor="b"/>
                </a:tc>
                <a:tc>
                  <a:txBody>
                    <a:bodyPr/>
                    <a:lstStyle/>
                    <a:p>
                      <a:pPr algn="ctr"/>
                      <a:r>
                        <a:rPr lang="en-US" sz="1200" dirty="0" smtClean="0"/>
                        <a:t>Starting</a:t>
                      </a:r>
                      <a:r>
                        <a:rPr lang="en-US" sz="1200" baseline="0" dirty="0" smtClean="0"/>
                        <a:t> </a:t>
                      </a:r>
                      <a:r>
                        <a:rPr lang="en-US" sz="1200" dirty="0" smtClean="0"/>
                        <a:t>Page Number</a:t>
                      </a:r>
                      <a:endParaRPr lang="en-US" sz="1200" dirty="0"/>
                    </a:p>
                  </a:txBody>
                  <a:tcPr anchor="b"/>
                </a:tc>
                <a:tc>
                  <a:txBody>
                    <a:bodyPr/>
                    <a:lstStyle/>
                    <a:p>
                      <a:pPr algn="ctr"/>
                      <a:r>
                        <a:rPr lang="en-US" sz="1200" dirty="0" smtClean="0"/>
                        <a:t>FY 14-15 Mayor’s Request</a:t>
                      </a:r>
                      <a:endParaRPr lang="en-US" sz="1200" dirty="0"/>
                    </a:p>
                  </a:txBody>
                  <a:tcPr anchor="b"/>
                </a:tc>
                <a:tc>
                  <a:txBody>
                    <a:bodyPr/>
                    <a:lstStyle/>
                    <a:p>
                      <a:pPr algn="ctr"/>
                      <a:r>
                        <a:rPr lang="en-US" sz="1200" dirty="0" smtClean="0"/>
                        <a:t>FY 13-14 Adopted</a:t>
                      </a:r>
                      <a:endParaRPr lang="en-US" sz="1200" dirty="0"/>
                    </a:p>
                  </a:txBody>
                  <a:tcPr anchor="b"/>
                </a:tc>
                <a:tc>
                  <a:txBody>
                    <a:bodyPr/>
                    <a:lstStyle/>
                    <a:p>
                      <a:pPr algn="ctr"/>
                      <a:r>
                        <a:rPr lang="en-US" sz="1200" dirty="0" smtClean="0"/>
                        <a:t>$</a:t>
                      </a:r>
                      <a:r>
                        <a:rPr lang="en-US" sz="1200" baseline="0" dirty="0" smtClean="0"/>
                        <a:t> Change</a:t>
                      </a:r>
                      <a:endParaRPr lang="en-US" sz="1200" dirty="0"/>
                    </a:p>
                  </a:txBody>
                  <a:tcPr anchor="b">
                    <a:solidFill>
                      <a:schemeClr val="accent3">
                        <a:lumMod val="40000"/>
                        <a:lumOff val="60000"/>
                      </a:schemeClr>
                    </a:solidFill>
                  </a:tcPr>
                </a:tc>
                <a:tc>
                  <a:txBody>
                    <a:bodyPr/>
                    <a:lstStyle/>
                    <a:p>
                      <a:pPr algn="ctr"/>
                      <a:r>
                        <a:rPr lang="en-US" sz="1200" dirty="0" smtClean="0"/>
                        <a:t>% Change</a:t>
                      </a:r>
                      <a:endParaRPr lang="en-US" sz="1200" dirty="0"/>
                    </a:p>
                  </a:txBody>
                  <a:tcPr anchor="b">
                    <a:solidFill>
                      <a:schemeClr val="accent3">
                        <a:lumMod val="40000"/>
                        <a:lumOff val="60000"/>
                      </a:schemeClr>
                    </a:solidFill>
                  </a:tcPr>
                </a:tc>
              </a:tr>
              <a:tr h="370840">
                <a:tc>
                  <a:txBody>
                    <a:bodyPr/>
                    <a:lstStyle/>
                    <a:p>
                      <a:r>
                        <a:rPr lang="en-US" sz="1200" dirty="0" smtClean="0"/>
                        <a:t>Conference &amp; Training</a:t>
                      </a:r>
                    </a:p>
                  </a:txBody>
                  <a:tcPr/>
                </a:tc>
                <a:tc>
                  <a:txBody>
                    <a:bodyPr/>
                    <a:lstStyle/>
                    <a:p>
                      <a:pPr algn="ctr"/>
                      <a:r>
                        <a:rPr lang="en-US" sz="1200" dirty="0" smtClean="0"/>
                        <a:t>177</a:t>
                      </a:r>
                      <a:endParaRPr lang="en-US" sz="1200" dirty="0"/>
                    </a:p>
                  </a:txBody>
                  <a:tcPr/>
                </a:tc>
                <a:tc>
                  <a:txBody>
                    <a:bodyPr/>
                    <a:lstStyle/>
                    <a:p>
                      <a:pPr algn="r"/>
                      <a:r>
                        <a:rPr lang="en-US" sz="1200" dirty="0" smtClean="0"/>
                        <a:t>$1,000</a:t>
                      </a:r>
                      <a:endParaRPr lang="en-US" sz="1200" dirty="0"/>
                    </a:p>
                  </a:txBody>
                  <a:tcPr/>
                </a:tc>
                <a:tc>
                  <a:txBody>
                    <a:bodyPr/>
                    <a:lstStyle/>
                    <a:p>
                      <a:pPr algn="r"/>
                      <a:r>
                        <a:rPr lang="en-US" sz="1200" dirty="0" smtClean="0"/>
                        <a:t>$1,000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Contracted Services</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$64,000</a:t>
                      </a:r>
                      <a:endParaRPr lang="en-US" sz="1200" dirty="0"/>
                    </a:p>
                  </a:txBody>
                  <a:tcPr/>
                </a:tc>
                <a:tc>
                  <a:txBody>
                    <a:bodyPr/>
                    <a:lstStyle/>
                    <a:p>
                      <a:pPr algn="r"/>
                      <a:r>
                        <a:rPr lang="en-US" sz="1200" dirty="0" smtClean="0"/>
                        <a:t>$424,302</a:t>
                      </a:r>
                      <a:endParaRPr lang="en-US" sz="1200" dirty="0"/>
                    </a:p>
                  </a:txBody>
                  <a:tcPr/>
                </a:tc>
                <a:tc>
                  <a:txBody>
                    <a:bodyPr/>
                    <a:lstStyle/>
                    <a:p>
                      <a:pPr algn="r"/>
                      <a:r>
                        <a:rPr lang="en-US" sz="1200" dirty="0" smtClean="0"/>
                        <a:t>-$360,302</a:t>
                      </a:r>
                      <a:endParaRPr lang="en-US" sz="1200" dirty="0"/>
                    </a:p>
                  </a:txBody>
                  <a:tcPr>
                    <a:solidFill>
                      <a:schemeClr val="accent3">
                        <a:lumMod val="40000"/>
                        <a:lumOff val="60000"/>
                      </a:schemeClr>
                    </a:solidFill>
                  </a:tcPr>
                </a:tc>
                <a:tc>
                  <a:txBody>
                    <a:bodyPr/>
                    <a:lstStyle/>
                    <a:p>
                      <a:pPr algn="r"/>
                      <a:r>
                        <a:rPr lang="en-US" sz="1200" dirty="0" smtClean="0"/>
                        <a:t>-0.15%</a:t>
                      </a:r>
                      <a:endParaRPr lang="en-US" sz="1200" dirty="0" smtClean="0"/>
                    </a:p>
                  </a:txBody>
                  <a:tcPr>
                    <a:solidFill>
                      <a:schemeClr val="accent3">
                        <a:lumMod val="40000"/>
                        <a:lumOff val="60000"/>
                      </a:schemeClr>
                    </a:solidFill>
                  </a:tcPr>
                </a:tc>
              </a:tr>
              <a:tr h="370840">
                <a:tc>
                  <a:txBody>
                    <a:bodyPr/>
                    <a:lstStyle/>
                    <a:p>
                      <a:r>
                        <a:rPr lang="en-US" sz="1200" dirty="0" smtClean="0"/>
                        <a:t>Contract-</a:t>
                      </a:r>
                      <a:r>
                        <a:rPr lang="en-US" sz="1200" dirty="0" err="1" smtClean="0"/>
                        <a:t>Sonitrol</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$33,046</a:t>
                      </a:r>
                      <a:endParaRPr lang="en-US" sz="1200" dirty="0"/>
                    </a:p>
                  </a:txBody>
                  <a:tcPr/>
                </a:tc>
                <a:tc>
                  <a:txBody>
                    <a:bodyPr/>
                    <a:lstStyle/>
                    <a:p>
                      <a:pPr algn="r"/>
                      <a:r>
                        <a:rPr lang="en-US" sz="1200" dirty="0" smtClean="0"/>
                        <a:t>$30,190</a:t>
                      </a:r>
                      <a:endParaRPr lang="en-US" sz="1200" dirty="0"/>
                    </a:p>
                  </a:txBody>
                  <a:tcPr/>
                </a:tc>
                <a:tc>
                  <a:txBody>
                    <a:bodyPr/>
                    <a:lstStyle/>
                    <a:p>
                      <a:pPr algn="r"/>
                      <a:r>
                        <a:rPr lang="en-US" sz="1200" dirty="0" smtClean="0"/>
                        <a:t>$2,856</a:t>
                      </a:r>
                      <a:endParaRPr lang="en-US" sz="1200" dirty="0"/>
                    </a:p>
                  </a:txBody>
                  <a:tcPr>
                    <a:solidFill>
                      <a:schemeClr val="accent3">
                        <a:lumMod val="40000"/>
                        <a:lumOff val="60000"/>
                      </a:schemeClr>
                    </a:solidFill>
                  </a:tcPr>
                </a:tc>
                <a:tc>
                  <a:txBody>
                    <a:bodyPr/>
                    <a:lstStyle/>
                    <a:p>
                      <a:pPr algn="r"/>
                      <a:r>
                        <a:rPr lang="en-US" sz="1200" dirty="0" smtClean="0"/>
                        <a:t>1.09%</a:t>
                      </a:r>
                      <a:endParaRPr lang="en-US" sz="1200" dirty="0"/>
                    </a:p>
                  </a:txBody>
                  <a:tcPr>
                    <a:solidFill>
                      <a:schemeClr val="accent3">
                        <a:lumMod val="40000"/>
                        <a:lumOff val="60000"/>
                      </a:schemeClr>
                    </a:solidFill>
                  </a:tcPr>
                </a:tc>
              </a:tr>
              <a:tr h="370840">
                <a:tc>
                  <a:txBody>
                    <a:bodyPr/>
                    <a:lstStyle/>
                    <a:p>
                      <a:r>
                        <a:rPr lang="en-US" sz="1200" dirty="0" smtClean="0"/>
                        <a:t>Tree Removal</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$25,000</a:t>
                      </a:r>
                      <a:endParaRPr lang="en-US" sz="1200" dirty="0"/>
                    </a:p>
                  </a:txBody>
                  <a:tcPr/>
                </a:tc>
                <a:tc>
                  <a:txBody>
                    <a:bodyPr/>
                    <a:lstStyle/>
                    <a:p>
                      <a:pPr algn="r"/>
                      <a:r>
                        <a:rPr lang="en-US" sz="1200" dirty="0" smtClean="0"/>
                        <a:t>$15,000</a:t>
                      </a:r>
                      <a:endParaRPr lang="en-US" sz="1200" dirty="0"/>
                    </a:p>
                  </a:txBody>
                  <a:tcPr/>
                </a:tc>
                <a:tc>
                  <a:txBody>
                    <a:bodyPr/>
                    <a:lstStyle/>
                    <a:p>
                      <a:pPr algn="r"/>
                      <a:r>
                        <a:rPr lang="en-US" sz="1200" dirty="0" smtClean="0"/>
                        <a:t>$10,000</a:t>
                      </a:r>
                      <a:endParaRPr lang="en-US" sz="1200" dirty="0"/>
                    </a:p>
                  </a:txBody>
                  <a:tcPr>
                    <a:solidFill>
                      <a:schemeClr val="accent3">
                        <a:lumMod val="40000"/>
                        <a:lumOff val="60000"/>
                      </a:schemeClr>
                    </a:solidFill>
                  </a:tcPr>
                </a:tc>
                <a:tc>
                  <a:txBody>
                    <a:bodyPr/>
                    <a:lstStyle/>
                    <a:p>
                      <a:pPr algn="r"/>
                      <a:r>
                        <a:rPr lang="en-US" sz="1200" dirty="0" smtClean="0"/>
                        <a:t>1.67%</a:t>
                      </a:r>
                      <a:endParaRPr lang="en-US" sz="1200" dirty="0"/>
                    </a:p>
                  </a:txBody>
                  <a:tcPr>
                    <a:solidFill>
                      <a:schemeClr val="accent3">
                        <a:lumMod val="40000"/>
                        <a:lumOff val="60000"/>
                      </a:schemeClr>
                    </a:solidFill>
                  </a:tcPr>
                </a:tc>
              </a:tr>
              <a:tr h="370840">
                <a:tc>
                  <a:txBody>
                    <a:bodyPr/>
                    <a:lstStyle/>
                    <a:p>
                      <a:r>
                        <a:rPr lang="en-US" sz="1200" dirty="0" smtClean="0"/>
                        <a:t>Equipment Rental</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$22,064</a:t>
                      </a:r>
                      <a:endParaRPr lang="en-US" sz="1200" dirty="0"/>
                    </a:p>
                  </a:txBody>
                  <a:tcPr/>
                </a:tc>
                <a:tc>
                  <a:txBody>
                    <a:bodyPr/>
                    <a:lstStyle/>
                    <a:p>
                      <a:pPr algn="r"/>
                      <a:r>
                        <a:rPr lang="en-US" sz="1200" dirty="0" smtClean="0"/>
                        <a:t>$22,064</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Payment</a:t>
                      </a:r>
                      <a:r>
                        <a:rPr lang="en-US" sz="1200" baseline="0" dirty="0" smtClean="0"/>
                        <a:t> to Insurance Fund</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$437,319</a:t>
                      </a:r>
                      <a:endParaRPr lang="en-US" sz="1200" dirty="0"/>
                    </a:p>
                  </a:txBody>
                  <a:tcPr/>
                </a:tc>
                <a:tc>
                  <a:txBody>
                    <a:bodyPr/>
                    <a:lstStyle/>
                    <a:p>
                      <a:pPr algn="r"/>
                      <a:r>
                        <a:rPr lang="en-US" sz="1200" dirty="0" smtClean="0"/>
                        <a:t>$460,995</a:t>
                      </a:r>
                      <a:endParaRPr lang="en-US" sz="1200" dirty="0"/>
                    </a:p>
                  </a:txBody>
                  <a:tcPr/>
                </a:tc>
                <a:tc>
                  <a:txBody>
                    <a:bodyPr/>
                    <a:lstStyle/>
                    <a:p>
                      <a:pPr algn="r"/>
                      <a:r>
                        <a:rPr lang="en-US" sz="1200" dirty="0" smtClean="0"/>
                        <a:t>-$23,676</a:t>
                      </a:r>
                      <a:endParaRPr lang="en-US" sz="1200" dirty="0"/>
                    </a:p>
                  </a:txBody>
                  <a:tcPr>
                    <a:solidFill>
                      <a:schemeClr val="accent3">
                        <a:lumMod val="40000"/>
                        <a:lumOff val="60000"/>
                      </a:schemeClr>
                    </a:solidFill>
                  </a:tcPr>
                </a:tc>
                <a:tc>
                  <a:txBody>
                    <a:bodyPr/>
                    <a:lstStyle/>
                    <a:p>
                      <a:pPr algn="r"/>
                      <a:r>
                        <a:rPr lang="en-US" sz="1200" dirty="0" smtClean="0"/>
                        <a:t>0.95%</a:t>
                      </a:r>
                      <a:endParaRPr lang="en-US" sz="1200" dirty="0"/>
                    </a:p>
                  </a:txBody>
                  <a:tcPr>
                    <a:solidFill>
                      <a:schemeClr val="accent3">
                        <a:lumMod val="40000"/>
                        <a:lumOff val="60000"/>
                      </a:schemeClr>
                    </a:solidFill>
                  </a:tcPr>
                </a:tc>
              </a:tr>
              <a:tr h="370840">
                <a:tc>
                  <a:txBody>
                    <a:bodyPr/>
                    <a:lstStyle/>
                    <a:p>
                      <a:r>
                        <a:rPr lang="en-US" sz="1200" dirty="0" smtClean="0"/>
                        <a:t>Telephone</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$32,478</a:t>
                      </a:r>
                      <a:endParaRPr lang="en-US" sz="1200" dirty="0"/>
                    </a:p>
                  </a:txBody>
                  <a:tcPr/>
                </a:tc>
                <a:tc>
                  <a:txBody>
                    <a:bodyPr/>
                    <a:lstStyle/>
                    <a:p>
                      <a:pPr algn="r"/>
                      <a:r>
                        <a:rPr lang="en-US" sz="1200" dirty="0" smtClean="0"/>
                        <a:t>$32,478</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baseline="0" dirty="0" smtClean="0"/>
                        <a:t>Postage</a:t>
                      </a:r>
                    </a:p>
                  </a:txBody>
                  <a:tcPr/>
                </a:tc>
                <a:tc>
                  <a:txBody>
                    <a:bodyPr/>
                    <a:lstStyle/>
                    <a:p>
                      <a:pPr algn="ctr"/>
                      <a:r>
                        <a:rPr lang="en-US" sz="1200" smtClean="0"/>
                        <a:t>177</a:t>
                      </a:r>
                      <a:endParaRPr lang="en-US" sz="1200" dirty="0"/>
                    </a:p>
                  </a:txBody>
                  <a:tcPr/>
                </a:tc>
                <a:tc>
                  <a:txBody>
                    <a:bodyPr/>
                    <a:lstStyle/>
                    <a:p>
                      <a:pPr algn="r"/>
                      <a:r>
                        <a:rPr lang="en-US" sz="1200" dirty="0" smtClean="0"/>
                        <a:t>$400</a:t>
                      </a:r>
                      <a:endParaRPr lang="en-US" sz="1200" dirty="0"/>
                    </a:p>
                  </a:txBody>
                  <a:tcPr/>
                </a:tc>
                <a:tc>
                  <a:txBody>
                    <a:bodyPr/>
                    <a:lstStyle/>
                    <a:p>
                      <a:pPr algn="r"/>
                      <a:r>
                        <a:rPr lang="en-US" sz="1200" dirty="0" smtClean="0"/>
                        <a:t>$400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Copying &amp; Printing</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$1,000</a:t>
                      </a:r>
                      <a:endParaRPr lang="en-US" sz="1200" dirty="0"/>
                    </a:p>
                  </a:txBody>
                  <a:tcPr/>
                </a:tc>
                <a:tc>
                  <a:txBody>
                    <a:bodyPr/>
                    <a:lstStyle/>
                    <a:p>
                      <a:pPr algn="r"/>
                      <a:r>
                        <a:rPr lang="en-US" sz="1200" dirty="0" smtClean="0"/>
                        <a:t>$1,000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Pest</a:t>
                      </a:r>
                      <a:r>
                        <a:rPr lang="en-US" sz="1200" baseline="0" dirty="0" smtClean="0"/>
                        <a:t> Control</a:t>
                      </a:r>
                      <a:endParaRPr lang="en-US" sz="1200" dirty="0"/>
                    </a:p>
                  </a:txBody>
                  <a:tcPr/>
                </a:tc>
                <a:tc>
                  <a:txBody>
                    <a:bodyPr/>
                    <a:lstStyle/>
                    <a:p>
                      <a:pPr algn="ctr"/>
                      <a:r>
                        <a:rPr lang="en-US" sz="1200" dirty="0" smtClean="0"/>
                        <a:t>177</a:t>
                      </a:r>
                      <a:endParaRPr lang="en-US" sz="1200" dirty="0"/>
                    </a:p>
                  </a:txBody>
                  <a:tcPr/>
                </a:tc>
                <a:tc>
                  <a:txBody>
                    <a:bodyPr/>
                    <a:lstStyle/>
                    <a:p>
                      <a:pPr algn="r"/>
                      <a:r>
                        <a:rPr lang="en-US" sz="1200" dirty="0" smtClean="0"/>
                        <a:t>$16,500</a:t>
                      </a:r>
                      <a:endParaRPr lang="en-US" sz="1200" dirty="0"/>
                    </a:p>
                  </a:txBody>
                  <a:tcPr/>
                </a:tc>
                <a:tc>
                  <a:txBody>
                    <a:bodyPr/>
                    <a:lstStyle/>
                    <a:p>
                      <a:pPr algn="r"/>
                      <a:r>
                        <a:rPr lang="en-US" sz="1200" dirty="0" smtClean="0"/>
                        <a:t>$16,500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4</a:t>
            </a:fld>
            <a:endParaRPr lang="en-US"/>
          </a:p>
        </p:txBody>
      </p:sp>
    </p:spTree>
    <p:extLst>
      <p:ext uri="{BB962C8B-B14F-4D97-AF65-F5344CB8AC3E}">
        <p14:creationId xmlns:p14="http://schemas.microsoft.com/office/powerpoint/2010/main" val="3361036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9350863"/>
              </p:ext>
            </p:extLst>
          </p:nvPr>
        </p:nvGraphicFramePr>
        <p:xfrm>
          <a:off x="152400" y="1752600"/>
          <a:ext cx="8839199" cy="4348480"/>
        </p:xfrm>
        <a:graphic>
          <a:graphicData uri="http://schemas.openxmlformats.org/drawingml/2006/table">
            <a:tbl>
              <a:tblPr firstRow="1" bandRow="1">
                <a:tableStyleId>{5940675A-B579-460E-94D1-54222C63F5DA}</a:tableStyleId>
              </a:tblPr>
              <a:tblGrid>
                <a:gridCol w="2286000"/>
                <a:gridCol w="990600"/>
                <a:gridCol w="1905000"/>
                <a:gridCol w="1176421"/>
                <a:gridCol w="1240589"/>
                <a:gridCol w="1240589"/>
              </a:tblGrid>
              <a:tr h="457200">
                <a:tc>
                  <a:txBody>
                    <a:bodyPr/>
                    <a:lstStyle/>
                    <a:p>
                      <a:r>
                        <a:rPr lang="en-US" sz="1200" dirty="0" smtClean="0"/>
                        <a:t>Activity</a:t>
                      </a:r>
                      <a:r>
                        <a:rPr lang="en-US" sz="1200" baseline="0" dirty="0" smtClean="0"/>
                        <a:t> Name</a:t>
                      </a:r>
                      <a:endParaRPr lang="en-US" sz="1200" dirty="0"/>
                    </a:p>
                  </a:txBody>
                  <a:tcPr anchor="b"/>
                </a:tc>
                <a:tc>
                  <a:txBody>
                    <a:bodyPr/>
                    <a:lstStyle/>
                    <a:p>
                      <a:pPr algn="ctr"/>
                      <a:r>
                        <a:rPr lang="en-US" sz="1200" dirty="0" smtClean="0"/>
                        <a:t>Starting</a:t>
                      </a:r>
                      <a:r>
                        <a:rPr lang="en-US" sz="1200" baseline="0" dirty="0" smtClean="0"/>
                        <a:t> </a:t>
                      </a:r>
                      <a:r>
                        <a:rPr lang="en-US" sz="1200" dirty="0" smtClean="0"/>
                        <a:t>Page Number</a:t>
                      </a:r>
                      <a:endParaRPr lang="en-US" sz="1200" dirty="0"/>
                    </a:p>
                  </a:txBody>
                  <a:tcPr anchor="b"/>
                </a:tc>
                <a:tc>
                  <a:txBody>
                    <a:bodyPr/>
                    <a:lstStyle/>
                    <a:p>
                      <a:pPr algn="ctr"/>
                      <a:r>
                        <a:rPr lang="en-US" sz="1200" dirty="0" smtClean="0"/>
                        <a:t>FY 14-15 Mayor’s Request</a:t>
                      </a:r>
                      <a:endParaRPr lang="en-US" sz="1200" dirty="0"/>
                    </a:p>
                  </a:txBody>
                  <a:tcPr anchor="b"/>
                </a:tc>
                <a:tc>
                  <a:txBody>
                    <a:bodyPr/>
                    <a:lstStyle/>
                    <a:p>
                      <a:pPr algn="ctr"/>
                      <a:r>
                        <a:rPr lang="en-US" sz="1200" dirty="0" smtClean="0"/>
                        <a:t>FY 13-14 Adopted</a:t>
                      </a:r>
                      <a:endParaRPr lang="en-US" sz="1200" dirty="0"/>
                    </a:p>
                  </a:txBody>
                  <a:tcPr anchor="b"/>
                </a:tc>
                <a:tc>
                  <a:txBody>
                    <a:bodyPr/>
                    <a:lstStyle/>
                    <a:p>
                      <a:pPr algn="ctr"/>
                      <a:r>
                        <a:rPr lang="en-US" sz="1200" dirty="0" smtClean="0"/>
                        <a:t>$</a:t>
                      </a:r>
                      <a:r>
                        <a:rPr lang="en-US" sz="1200" baseline="0" dirty="0" smtClean="0"/>
                        <a:t> Change</a:t>
                      </a:r>
                      <a:endParaRPr lang="en-US" sz="1200" dirty="0"/>
                    </a:p>
                  </a:txBody>
                  <a:tcPr anchor="b">
                    <a:solidFill>
                      <a:schemeClr val="accent3">
                        <a:lumMod val="40000"/>
                        <a:lumOff val="60000"/>
                      </a:schemeClr>
                    </a:solidFill>
                  </a:tcPr>
                </a:tc>
                <a:tc>
                  <a:txBody>
                    <a:bodyPr/>
                    <a:lstStyle/>
                    <a:p>
                      <a:pPr algn="ctr"/>
                      <a:r>
                        <a:rPr lang="en-US" sz="1200" dirty="0" smtClean="0"/>
                        <a:t>% Change</a:t>
                      </a:r>
                      <a:endParaRPr lang="en-US" sz="1200" dirty="0"/>
                    </a:p>
                  </a:txBody>
                  <a:tcPr anchor="b">
                    <a:solidFill>
                      <a:schemeClr val="accent3">
                        <a:lumMod val="40000"/>
                        <a:lumOff val="60000"/>
                      </a:schemeClr>
                    </a:solidFill>
                  </a:tcPr>
                </a:tc>
              </a:tr>
              <a:tr h="370840">
                <a:tc>
                  <a:txBody>
                    <a:bodyPr/>
                    <a:lstStyle/>
                    <a:p>
                      <a:r>
                        <a:rPr lang="en-US" sz="1200" dirty="0" smtClean="0"/>
                        <a:t>Office</a:t>
                      </a:r>
                      <a:r>
                        <a:rPr lang="en-US" sz="1200" baseline="0" dirty="0" smtClean="0"/>
                        <a:t> Supplies &amp; Expenses</a:t>
                      </a:r>
                      <a:endParaRPr lang="en-US" sz="1200" dirty="0" smtClean="0"/>
                    </a:p>
                  </a:txBody>
                  <a:tcPr/>
                </a:tc>
                <a:tc>
                  <a:txBody>
                    <a:bodyPr/>
                    <a:lstStyle/>
                    <a:p>
                      <a:pPr algn="ctr"/>
                      <a:r>
                        <a:rPr lang="en-US" sz="1200" dirty="0" smtClean="0"/>
                        <a:t>177</a:t>
                      </a:r>
                      <a:endParaRPr lang="en-US" sz="1200" dirty="0"/>
                    </a:p>
                  </a:txBody>
                  <a:tcPr/>
                </a:tc>
                <a:tc>
                  <a:txBody>
                    <a:bodyPr/>
                    <a:lstStyle/>
                    <a:p>
                      <a:pPr algn="r"/>
                      <a:r>
                        <a:rPr lang="en-US" sz="1200" dirty="0" smtClean="0"/>
                        <a:t>$16,050</a:t>
                      </a:r>
                      <a:endParaRPr lang="en-US" sz="1200" dirty="0"/>
                    </a:p>
                  </a:txBody>
                  <a:tcPr/>
                </a:tc>
                <a:tc>
                  <a:txBody>
                    <a:bodyPr/>
                    <a:lstStyle/>
                    <a:p>
                      <a:pPr algn="r"/>
                      <a:r>
                        <a:rPr lang="en-US" sz="1200" dirty="0" smtClean="0"/>
                        <a:t>$16,050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Water</a:t>
                      </a:r>
                      <a:endParaRPr lang="en-US" sz="1200" dirty="0"/>
                    </a:p>
                  </a:txBody>
                  <a:tcPr/>
                </a:tc>
                <a:tc>
                  <a:txBody>
                    <a:bodyPr/>
                    <a:lstStyle/>
                    <a:p>
                      <a:pPr algn="ctr"/>
                      <a:r>
                        <a:rPr lang="en-US" sz="1200" smtClean="0"/>
                        <a:t>177</a:t>
                      </a:r>
                      <a:endParaRPr lang="en-US" sz="1200" dirty="0"/>
                    </a:p>
                  </a:txBody>
                  <a:tcPr/>
                </a:tc>
                <a:tc>
                  <a:txBody>
                    <a:bodyPr/>
                    <a:lstStyle/>
                    <a:p>
                      <a:pPr algn="r"/>
                      <a:r>
                        <a:rPr lang="en-US" sz="1200" dirty="0" smtClean="0"/>
                        <a:t>$73,160</a:t>
                      </a:r>
                      <a:endParaRPr lang="en-US" sz="1200" dirty="0"/>
                    </a:p>
                  </a:txBody>
                  <a:tcPr/>
                </a:tc>
                <a:tc>
                  <a:txBody>
                    <a:bodyPr/>
                    <a:lstStyle/>
                    <a:p>
                      <a:pPr algn="r"/>
                      <a:r>
                        <a:rPr lang="en-US" sz="1200" dirty="0" smtClean="0"/>
                        <a:t>$62,000</a:t>
                      </a:r>
                      <a:endParaRPr lang="en-US" sz="1200" dirty="0"/>
                    </a:p>
                  </a:txBody>
                  <a:tcPr/>
                </a:tc>
                <a:tc>
                  <a:txBody>
                    <a:bodyPr/>
                    <a:lstStyle/>
                    <a:p>
                      <a:pPr algn="r"/>
                      <a:r>
                        <a:rPr lang="en-US" sz="1200" dirty="0" smtClean="0"/>
                        <a:t>$11,160</a:t>
                      </a:r>
                      <a:endParaRPr lang="en-US" sz="1200" dirty="0"/>
                    </a:p>
                  </a:txBody>
                  <a:tcPr>
                    <a:solidFill>
                      <a:schemeClr val="accent3">
                        <a:lumMod val="40000"/>
                        <a:lumOff val="60000"/>
                      </a:schemeClr>
                    </a:solidFill>
                  </a:tcPr>
                </a:tc>
                <a:tc>
                  <a:txBody>
                    <a:bodyPr/>
                    <a:lstStyle/>
                    <a:p>
                      <a:pPr algn="r"/>
                      <a:r>
                        <a:rPr lang="en-US" sz="1200" dirty="0" smtClean="0"/>
                        <a:t>1.18%</a:t>
                      </a:r>
                      <a:endParaRPr lang="en-US" sz="1200" dirty="0" smtClean="0"/>
                    </a:p>
                  </a:txBody>
                  <a:tcPr>
                    <a:solidFill>
                      <a:schemeClr val="accent3">
                        <a:lumMod val="40000"/>
                        <a:lumOff val="60000"/>
                      </a:schemeClr>
                    </a:solidFill>
                  </a:tcPr>
                </a:tc>
              </a:tr>
              <a:tr h="370840">
                <a:tc>
                  <a:txBody>
                    <a:bodyPr/>
                    <a:lstStyle/>
                    <a:p>
                      <a:r>
                        <a:rPr lang="en-US" sz="1200" dirty="0" smtClean="0"/>
                        <a:t>Fuel Oil</a:t>
                      </a:r>
                      <a:endParaRPr lang="en-US" sz="1200" dirty="0"/>
                    </a:p>
                  </a:txBody>
                  <a:tcPr/>
                </a:tc>
                <a:tc>
                  <a:txBody>
                    <a:bodyPr/>
                    <a:lstStyle/>
                    <a:p>
                      <a:pPr algn="ctr"/>
                      <a:r>
                        <a:rPr lang="en-US" sz="1200" dirty="0" smtClean="0"/>
                        <a:t>178</a:t>
                      </a:r>
                      <a:endParaRPr lang="en-US" sz="1200" dirty="0"/>
                    </a:p>
                  </a:txBody>
                  <a:tcPr/>
                </a:tc>
                <a:tc>
                  <a:txBody>
                    <a:bodyPr/>
                    <a:lstStyle/>
                    <a:p>
                      <a:pPr algn="r"/>
                      <a:r>
                        <a:rPr lang="en-US" sz="1200" dirty="0" smtClean="0"/>
                        <a:t>$29,956</a:t>
                      </a:r>
                      <a:endParaRPr lang="en-US" sz="1200" dirty="0"/>
                    </a:p>
                  </a:txBody>
                  <a:tcPr/>
                </a:tc>
                <a:tc>
                  <a:txBody>
                    <a:bodyPr/>
                    <a:lstStyle/>
                    <a:p>
                      <a:pPr algn="r"/>
                      <a:r>
                        <a:rPr lang="en-US" sz="1200" dirty="0" smtClean="0"/>
                        <a:t>$28,260</a:t>
                      </a:r>
                      <a:endParaRPr lang="en-US" sz="1200" dirty="0"/>
                    </a:p>
                  </a:txBody>
                  <a:tcPr/>
                </a:tc>
                <a:tc>
                  <a:txBody>
                    <a:bodyPr/>
                    <a:lstStyle/>
                    <a:p>
                      <a:pPr algn="r"/>
                      <a:r>
                        <a:rPr lang="en-US" sz="1200" dirty="0" smtClean="0"/>
                        <a:t>$1,696</a:t>
                      </a:r>
                      <a:endParaRPr lang="en-US" sz="1200" dirty="0"/>
                    </a:p>
                  </a:txBody>
                  <a:tcPr>
                    <a:solidFill>
                      <a:schemeClr val="accent3">
                        <a:lumMod val="40000"/>
                        <a:lumOff val="60000"/>
                      </a:schemeClr>
                    </a:solidFill>
                  </a:tcPr>
                </a:tc>
                <a:tc>
                  <a:txBody>
                    <a:bodyPr/>
                    <a:lstStyle/>
                    <a:p>
                      <a:pPr algn="r"/>
                      <a:r>
                        <a:rPr lang="en-US" sz="1200" dirty="0" smtClean="0"/>
                        <a:t>1.06%</a:t>
                      </a:r>
                      <a:endParaRPr lang="en-US" sz="1200" dirty="0"/>
                    </a:p>
                  </a:txBody>
                  <a:tcPr>
                    <a:solidFill>
                      <a:schemeClr val="accent3">
                        <a:lumMod val="40000"/>
                        <a:lumOff val="60000"/>
                      </a:schemeClr>
                    </a:solidFill>
                  </a:tcPr>
                </a:tc>
              </a:tr>
              <a:tr h="370840">
                <a:tc>
                  <a:txBody>
                    <a:bodyPr/>
                    <a:lstStyle/>
                    <a:p>
                      <a:r>
                        <a:rPr lang="en-US" sz="1200" dirty="0" smtClean="0"/>
                        <a:t>Electric-Utility</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$337,089</a:t>
                      </a:r>
                      <a:endParaRPr lang="en-US" sz="1200" dirty="0"/>
                    </a:p>
                  </a:txBody>
                  <a:tcPr/>
                </a:tc>
                <a:tc>
                  <a:txBody>
                    <a:bodyPr/>
                    <a:lstStyle/>
                    <a:p>
                      <a:pPr algn="r"/>
                      <a:r>
                        <a:rPr lang="en-US" sz="1200" dirty="0" smtClean="0"/>
                        <a:t>$354,830</a:t>
                      </a:r>
                      <a:endParaRPr lang="en-US" sz="1200" dirty="0"/>
                    </a:p>
                  </a:txBody>
                  <a:tcPr/>
                </a:tc>
                <a:tc>
                  <a:txBody>
                    <a:bodyPr/>
                    <a:lstStyle/>
                    <a:p>
                      <a:pPr algn="r"/>
                      <a:r>
                        <a:rPr lang="en-US" sz="1200" dirty="0" smtClean="0"/>
                        <a:t>-$17,741</a:t>
                      </a:r>
                      <a:endParaRPr lang="en-US" sz="1200" dirty="0"/>
                    </a:p>
                  </a:txBody>
                  <a:tcPr>
                    <a:solidFill>
                      <a:schemeClr val="accent3">
                        <a:lumMod val="40000"/>
                        <a:lumOff val="60000"/>
                      </a:schemeClr>
                    </a:solidFill>
                  </a:tcPr>
                </a:tc>
                <a:tc>
                  <a:txBody>
                    <a:bodyPr/>
                    <a:lstStyle/>
                    <a:p>
                      <a:pPr algn="r"/>
                      <a:r>
                        <a:rPr lang="en-US" sz="1200" dirty="0" smtClean="0"/>
                        <a:t>-0.95%</a:t>
                      </a:r>
                      <a:endParaRPr lang="en-US" sz="1200" dirty="0"/>
                    </a:p>
                  </a:txBody>
                  <a:tcPr>
                    <a:solidFill>
                      <a:schemeClr val="accent3">
                        <a:lumMod val="40000"/>
                        <a:lumOff val="60000"/>
                      </a:schemeClr>
                    </a:solidFill>
                  </a:tcPr>
                </a:tc>
              </a:tr>
              <a:tr h="370840">
                <a:tc>
                  <a:txBody>
                    <a:bodyPr/>
                    <a:lstStyle/>
                    <a:p>
                      <a:r>
                        <a:rPr lang="en-US" sz="1200" dirty="0" smtClean="0"/>
                        <a:t>Natural</a:t>
                      </a:r>
                      <a:r>
                        <a:rPr lang="en-US" sz="1200" baseline="0" dirty="0" smtClean="0"/>
                        <a:t> Gas-Utility</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$98,800</a:t>
                      </a:r>
                      <a:endParaRPr lang="en-US" sz="1200" dirty="0"/>
                    </a:p>
                  </a:txBody>
                  <a:tcPr/>
                </a:tc>
                <a:tc>
                  <a:txBody>
                    <a:bodyPr/>
                    <a:lstStyle/>
                    <a:p>
                      <a:pPr algn="r"/>
                      <a:r>
                        <a:rPr lang="en-US" sz="1200" dirty="0" smtClean="0"/>
                        <a:t>$95,000</a:t>
                      </a:r>
                      <a:endParaRPr lang="en-US" sz="1200" dirty="0"/>
                    </a:p>
                  </a:txBody>
                  <a:tcPr/>
                </a:tc>
                <a:tc>
                  <a:txBody>
                    <a:bodyPr/>
                    <a:lstStyle/>
                    <a:p>
                      <a:pPr algn="r"/>
                      <a:r>
                        <a:rPr lang="en-US" sz="1200" dirty="0" smtClean="0"/>
                        <a:t>$3,000</a:t>
                      </a:r>
                      <a:endParaRPr lang="en-US" sz="1200" dirty="0"/>
                    </a:p>
                  </a:txBody>
                  <a:tcPr>
                    <a:solidFill>
                      <a:schemeClr val="accent3">
                        <a:lumMod val="40000"/>
                        <a:lumOff val="60000"/>
                      </a:schemeClr>
                    </a:solidFill>
                  </a:tcPr>
                </a:tc>
                <a:tc>
                  <a:txBody>
                    <a:bodyPr/>
                    <a:lstStyle/>
                    <a:p>
                      <a:pPr algn="r"/>
                      <a:r>
                        <a:rPr lang="en-US" sz="1200" dirty="0" smtClean="0"/>
                        <a:t>1.04%</a:t>
                      </a:r>
                      <a:endParaRPr lang="en-US" sz="1200" dirty="0"/>
                    </a:p>
                  </a:txBody>
                  <a:tcPr>
                    <a:solidFill>
                      <a:schemeClr val="accent3">
                        <a:lumMod val="40000"/>
                        <a:lumOff val="60000"/>
                      </a:schemeClr>
                    </a:solidFill>
                  </a:tcPr>
                </a:tc>
              </a:tr>
              <a:tr h="370840">
                <a:tc>
                  <a:txBody>
                    <a:bodyPr/>
                    <a:lstStyle/>
                    <a:p>
                      <a:r>
                        <a:rPr lang="en-US" sz="1200" dirty="0" smtClean="0"/>
                        <a:t>Sewer-Utility</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$63,840</a:t>
                      </a:r>
                      <a:endParaRPr lang="en-US" sz="1200" dirty="0"/>
                    </a:p>
                  </a:txBody>
                  <a:tcPr/>
                </a:tc>
                <a:tc>
                  <a:txBody>
                    <a:bodyPr/>
                    <a:lstStyle/>
                    <a:p>
                      <a:pPr algn="r"/>
                      <a:r>
                        <a:rPr lang="en-US" sz="1200" dirty="0" smtClean="0"/>
                        <a:t>$57,000</a:t>
                      </a:r>
                      <a:endParaRPr lang="en-US" sz="1200" dirty="0"/>
                    </a:p>
                  </a:txBody>
                  <a:tcPr/>
                </a:tc>
                <a:tc>
                  <a:txBody>
                    <a:bodyPr/>
                    <a:lstStyle/>
                    <a:p>
                      <a:pPr algn="r"/>
                      <a:r>
                        <a:rPr lang="en-US" sz="1200" dirty="0" smtClean="0"/>
                        <a:t>$6,840</a:t>
                      </a:r>
                      <a:endParaRPr lang="en-US" sz="1200" dirty="0"/>
                    </a:p>
                  </a:txBody>
                  <a:tcPr>
                    <a:solidFill>
                      <a:schemeClr val="accent3">
                        <a:lumMod val="40000"/>
                        <a:lumOff val="60000"/>
                      </a:schemeClr>
                    </a:solidFill>
                  </a:tcPr>
                </a:tc>
                <a:tc>
                  <a:txBody>
                    <a:bodyPr/>
                    <a:lstStyle/>
                    <a:p>
                      <a:pPr algn="r"/>
                      <a:r>
                        <a:rPr lang="en-US" sz="1200" dirty="0" smtClean="0"/>
                        <a:t>1.12%</a:t>
                      </a:r>
                      <a:endParaRPr lang="en-US" sz="1200" dirty="0"/>
                    </a:p>
                  </a:txBody>
                  <a:tcPr>
                    <a:solidFill>
                      <a:schemeClr val="accent3">
                        <a:lumMod val="40000"/>
                        <a:lumOff val="60000"/>
                      </a:schemeClr>
                    </a:solidFill>
                  </a:tcPr>
                </a:tc>
              </a:tr>
              <a:tr h="370840">
                <a:tc>
                  <a:txBody>
                    <a:bodyPr/>
                    <a:lstStyle/>
                    <a:p>
                      <a:r>
                        <a:rPr lang="en-US" sz="1200" dirty="0" smtClean="0"/>
                        <a:t>Supplies-Land</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$25,000</a:t>
                      </a:r>
                      <a:endParaRPr lang="en-US" sz="1200" dirty="0"/>
                    </a:p>
                  </a:txBody>
                  <a:tcPr/>
                </a:tc>
                <a:tc>
                  <a:txBody>
                    <a:bodyPr/>
                    <a:lstStyle/>
                    <a:p>
                      <a:pPr algn="r"/>
                      <a:r>
                        <a:rPr lang="en-US" sz="1200" dirty="0" smtClean="0"/>
                        <a:t>$20,000</a:t>
                      </a:r>
                      <a:endParaRPr lang="en-US" sz="1200" dirty="0"/>
                    </a:p>
                  </a:txBody>
                  <a:tcPr/>
                </a:tc>
                <a:tc>
                  <a:txBody>
                    <a:bodyPr/>
                    <a:lstStyle/>
                    <a:p>
                      <a:pPr algn="r"/>
                      <a:r>
                        <a:rPr lang="en-US" sz="1200" dirty="0" smtClean="0"/>
                        <a:t>$5.000</a:t>
                      </a:r>
                      <a:endParaRPr lang="en-US" sz="1200" dirty="0"/>
                    </a:p>
                  </a:txBody>
                  <a:tcPr>
                    <a:solidFill>
                      <a:schemeClr val="accent3">
                        <a:lumMod val="40000"/>
                        <a:lumOff val="60000"/>
                      </a:schemeClr>
                    </a:solidFill>
                  </a:tcPr>
                </a:tc>
                <a:tc>
                  <a:txBody>
                    <a:bodyPr/>
                    <a:lstStyle/>
                    <a:p>
                      <a:pPr algn="r"/>
                      <a:r>
                        <a:rPr lang="en-US" sz="1200" dirty="0" smtClean="0"/>
                        <a:t>1.25%</a:t>
                      </a:r>
                      <a:endParaRPr lang="en-US" sz="1200" dirty="0"/>
                    </a:p>
                  </a:txBody>
                  <a:tcPr>
                    <a:solidFill>
                      <a:schemeClr val="accent3">
                        <a:lumMod val="40000"/>
                        <a:lumOff val="60000"/>
                      </a:schemeClr>
                    </a:solidFill>
                  </a:tcPr>
                </a:tc>
              </a:tr>
              <a:tr h="370840">
                <a:tc>
                  <a:txBody>
                    <a:bodyPr/>
                    <a:lstStyle/>
                    <a:p>
                      <a:r>
                        <a:rPr lang="en-US" sz="1200" baseline="0" dirty="0" smtClean="0"/>
                        <a:t>OSHA Safety</a:t>
                      </a:r>
                    </a:p>
                  </a:txBody>
                  <a:tcPr/>
                </a:tc>
                <a:tc>
                  <a:txBody>
                    <a:bodyPr/>
                    <a:lstStyle/>
                    <a:p>
                      <a:pPr algn="ctr"/>
                      <a:r>
                        <a:rPr lang="en-US" sz="1200" smtClean="0"/>
                        <a:t>178</a:t>
                      </a:r>
                      <a:endParaRPr lang="en-US" sz="1200" dirty="0"/>
                    </a:p>
                  </a:txBody>
                  <a:tcPr/>
                </a:tc>
                <a:tc>
                  <a:txBody>
                    <a:bodyPr/>
                    <a:lstStyle/>
                    <a:p>
                      <a:pPr algn="r"/>
                      <a:r>
                        <a:rPr lang="en-US" sz="1200" dirty="0" smtClean="0"/>
                        <a:t>$16,109</a:t>
                      </a:r>
                      <a:endParaRPr lang="en-US" sz="1200" dirty="0"/>
                    </a:p>
                  </a:txBody>
                  <a:tcPr/>
                </a:tc>
                <a:tc>
                  <a:txBody>
                    <a:bodyPr/>
                    <a:lstStyle/>
                    <a:p>
                      <a:pPr algn="r"/>
                      <a:r>
                        <a:rPr lang="en-US" sz="1200" dirty="0" smtClean="0"/>
                        <a:t>$16,109</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Vehicle Maintenance</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$49,883</a:t>
                      </a:r>
                      <a:endParaRPr lang="en-US" sz="1200" dirty="0"/>
                    </a:p>
                  </a:txBody>
                  <a:tcPr/>
                </a:tc>
                <a:tc>
                  <a:txBody>
                    <a:bodyPr/>
                    <a:lstStyle/>
                    <a:p>
                      <a:pPr algn="r"/>
                      <a:r>
                        <a:rPr lang="en-US" sz="1200" dirty="0" smtClean="0"/>
                        <a:t>$49,883</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Building Maintenance</a:t>
                      </a:r>
                      <a:endParaRPr lang="en-US" sz="1200" dirty="0"/>
                    </a:p>
                  </a:txBody>
                  <a:tcPr/>
                </a:tc>
                <a:tc>
                  <a:txBody>
                    <a:bodyPr/>
                    <a:lstStyle/>
                    <a:p>
                      <a:pPr algn="ctr"/>
                      <a:r>
                        <a:rPr lang="en-US" sz="1200" dirty="0" smtClean="0"/>
                        <a:t>178</a:t>
                      </a:r>
                      <a:endParaRPr lang="en-US" sz="1200" dirty="0"/>
                    </a:p>
                  </a:txBody>
                  <a:tcPr/>
                </a:tc>
                <a:tc>
                  <a:txBody>
                    <a:bodyPr/>
                    <a:lstStyle/>
                    <a:p>
                      <a:pPr algn="r"/>
                      <a:r>
                        <a:rPr lang="en-US" sz="1200" dirty="0" smtClean="0"/>
                        <a:t>$300,000</a:t>
                      </a:r>
                      <a:endParaRPr lang="en-US" sz="1200" dirty="0"/>
                    </a:p>
                  </a:txBody>
                  <a:tcPr/>
                </a:tc>
                <a:tc>
                  <a:txBody>
                    <a:bodyPr/>
                    <a:lstStyle/>
                    <a:p>
                      <a:pPr algn="r"/>
                      <a:r>
                        <a:rPr lang="en-US" sz="1200" dirty="0" smtClean="0"/>
                        <a:t>$290,000</a:t>
                      </a:r>
                      <a:endParaRPr lang="en-US" sz="1200" dirty="0"/>
                    </a:p>
                  </a:txBody>
                  <a:tcPr/>
                </a:tc>
                <a:tc>
                  <a:txBody>
                    <a:bodyPr/>
                    <a:lstStyle/>
                    <a:p>
                      <a:pPr algn="r"/>
                      <a:r>
                        <a:rPr lang="en-US" sz="1200" dirty="0" smtClean="0"/>
                        <a:t>$10,000</a:t>
                      </a:r>
                      <a:endParaRPr lang="en-US" sz="1200" dirty="0"/>
                    </a:p>
                  </a:txBody>
                  <a:tcPr>
                    <a:solidFill>
                      <a:schemeClr val="accent3">
                        <a:lumMod val="40000"/>
                        <a:lumOff val="60000"/>
                      </a:schemeClr>
                    </a:solidFill>
                  </a:tcPr>
                </a:tc>
                <a:tc>
                  <a:txBody>
                    <a:bodyPr/>
                    <a:lstStyle/>
                    <a:p>
                      <a:pPr algn="r"/>
                      <a:r>
                        <a:rPr lang="en-US" sz="1200" dirty="0" smtClean="0"/>
                        <a:t>1.03%</a:t>
                      </a: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5</a:t>
            </a:fld>
            <a:endParaRPr lang="en-US"/>
          </a:p>
        </p:txBody>
      </p:sp>
    </p:spTree>
    <p:extLst>
      <p:ext uri="{BB962C8B-B14F-4D97-AF65-F5344CB8AC3E}">
        <p14:creationId xmlns:p14="http://schemas.microsoft.com/office/powerpoint/2010/main" val="3935100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6639022"/>
              </p:ext>
            </p:extLst>
          </p:nvPr>
        </p:nvGraphicFramePr>
        <p:xfrm>
          <a:off x="152400" y="1752600"/>
          <a:ext cx="8839199" cy="4348480"/>
        </p:xfrm>
        <a:graphic>
          <a:graphicData uri="http://schemas.openxmlformats.org/drawingml/2006/table">
            <a:tbl>
              <a:tblPr firstRow="1" bandRow="1">
                <a:tableStyleId>{5940675A-B579-460E-94D1-54222C63F5DA}</a:tableStyleId>
              </a:tblPr>
              <a:tblGrid>
                <a:gridCol w="2286000"/>
                <a:gridCol w="990600"/>
                <a:gridCol w="1905000"/>
                <a:gridCol w="1176421"/>
                <a:gridCol w="1240589"/>
                <a:gridCol w="1240589"/>
              </a:tblGrid>
              <a:tr h="457200">
                <a:tc>
                  <a:txBody>
                    <a:bodyPr/>
                    <a:lstStyle/>
                    <a:p>
                      <a:r>
                        <a:rPr lang="en-US" sz="1200" dirty="0" smtClean="0"/>
                        <a:t>Activity</a:t>
                      </a:r>
                      <a:r>
                        <a:rPr lang="en-US" sz="1200" baseline="0" dirty="0" smtClean="0"/>
                        <a:t> Name</a:t>
                      </a:r>
                      <a:endParaRPr lang="en-US" sz="1200" dirty="0"/>
                    </a:p>
                  </a:txBody>
                  <a:tcPr anchor="b"/>
                </a:tc>
                <a:tc>
                  <a:txBody>
                    <a:bodyPr/>
                    <a:lstStyle/>
                    <a:p>
                      <a:pPr algn="ctr"/>
                      <a:r>
                        <a:rPr lang="en-US" sz="1200" dirty="0" smtClean="0"/>
                        <a:t>Starting</a:t>
                      </a:r>
                      <a:r>
                        <a:rPr lang="en-US" sz="1200" baseline="0" dirty="0" smtClean="0"/>
                        <a:t> </a:t>
                      </a:r>
                      <a:r>
                        <a:rPr lang="en-US" sz="1200" dirty="0" smtClean="0"/>
                        <a:t>Page Number</a:t>
                      </a:r>
                      <a:endParaRPr lang="en-US" sz="1200" dirty="0"/>
                    </a:p>
                  </a:txBody>
                  <a:tcPr anchor="b"/>
                </a:tc>
                <a:tc>
                  <a:txBody>
                    <a:bodyPr/>
                    <a:lstStyle/>
                    <a:p>
                      <a:pPr algn="ctr"/>
                      <a:r>
                        <a:rPr lang="en-US" sz="1200" dirty="0" smtClean="0"/>
                        <a:t>FY 14-15 Mayor’s Request</a:t>
                      </a:r>
                      <a:endParaRPr lang="en-US" sz="1200" dirty="0"/>
                    </a:p>
                  </a:txBody>
                  <a:tcPr anchor="b"/>
                </a:tc>
                <a:tc>
                  <a:txBody>
                    <a:bodyPr/>
                    <a:lstStyle/>
                    <a:p>
                      <a:pPr algn="ctr"/>
                      <a:r>
                        <a:rPr lang="en-US" sz="1200" dirty="0" smtClean="0"/>
                        <a:t>FY 13-14 Adopted</a:t>
                      </a:r>
                      <a:endParaRPr lang="en-US" sz="1200" dirty="0"/>
                    </a:p>
                  </a:txBody>
                  <a:tcPr anchor="b"/>
                </a:tc>
                <a:tc>
                  <a:txBody>
                    <a:bodyPr/>
                    <a:lstStyle/>
                    <a:p>
                      <a:pPr algn="ctr"/>
                      <a:r>
                        <a:rPr lang="en-US" sz="1200" dirty="0" smtClean="0"/>
                        <a:t>$</a:t>
                      </a:r>
                      <a:r>
                        <a:rPr lang="en-US" sz="1200" baseline="0" dirty="0" smtClean="0"/>
                        <a:t> Change</a:t>
                      </a:r>
                      <a:endParaRPr lang="en-US" sz="1200" dirty="0"/>
                    </a:p>
                  </a:txBody>
                  <a:tcPr anchor="b">
                    <a:solidFill>
                      <a:schemeClr val="accent3">
                        <a:lumMod val="40000"/>
                        <a:lumOff val="60000"/>
                      </a:schemeClr>
                    </a:solidFill>
                  </a:tcPr>
                </a:tc>
                <a:tc>
                  <a:txBody>
                    <a:bodyPr/>
                    <a:lstStyle/>
                    <a:p>
                      <a:pPr algn="ctr"/>
                      <a:r>
                        <a:rPr lang="en-US" sz="1200" dirty="0" smtClean="0"/>
                        <a:t>% Change</a:t>
                      </a:r>
                      <a:endParaRPr lang="en-US" sz="1200" dirty="0"/>
                    </a:p>
                  </a:txBody>
                  <a:tcPr anchor="b">
                    <a:solidFill>
                      <a:schemeClr val="accent3">
                        <a:lumMod val="40000"/>
                        <a:lumOff val="60000"/>
                      </a:schemeClr>
                    </a:solidFill>
                  </a:tcPr>
                </a:tc>
              </a:tr>
              <a:tr h="370840">
                <a:tc>
                  <a:txBody>
                    <a:bodyPr/>
                    <a:lstStyle/>
                    <a:p>
                      <a:r>
                        <a:rPr lang="en-US" sz="1200" dirty="0" smtClean="0"/>
                        <a:t>Grounds Maintenance</a:t>
                      </a:r>
                    </a:p>
                  </a:txBody>
                  <a:tcPr/>
                </a:tc>
                <a:tc>
                  <a:txBody>
                    <a:bodyPr/>
                    <a:lstStyle/>
                    <a:p>
                      <a:pPr algn="ctr"/>
                      <a:r>
                        <a:rPr lang="en-US" sz="1200" smtClean="0"/>
                        <a:t>178</a:t>
                      </a:r>
                      <a:endParaRPr lang="en-US" sz="1200" dirty="0"/>
                    </a:p>
                  </a:txBody>
                  <a:tcPr/>
                </a:tc>
                <a:tc>
                  <a:txBody>
                    <a:bodyPr/>
                    <a:lstStyle/>
                    <a:p>
                      <a:pPr algn="r"/>
                      <a:r>
                        <a:rPr lang="en-US" sz="1200" dirty="0" smtClean="0"/>
                        <a:t>$100,000</a:t>
                      </a:r>
                      <a:endParaRPr lang="en-US" sz="1200" dirty="0"/>
                    </a:p>
                  </a:txBody>
                  <a:tcPr/>
                </a:tc>
                <a:tc>
                  <a:txBody>
                    <a:bodyPr/>
                    <a:lstStyle/>
                    <a:p>
                      <a:pPr algn="r"/>
                      <a:r>
                        <a:rPr lang="en-US" sz="1200" dirty="0" smtClean="0"/>
                        <a:t>$100,000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Equipment Maintenance</a:t>
                      </a:r>
                      <a:endParaRPr lang="en-US" sz="1200" dirty="0"/>
                    </a:p>
                  </a:txBody>
                  <a:tcPr/>
                </a:tc>
                <a:tc>
                  <a:txBody>
                    <a:bodyPr/>
                    <a:lstStyle/>
                    <a:p>
                      <a:pPr algn="ctr"/>
                      <a:r>
                        <a:rPr lang="en-US" sz="1200" dirty="0" smtClean="0"/>
                        <a:t>178</a:t>
                      </a:r>
                      <a:endParaRPr lang="en-US" sz="1200" dirty="0"/>
                    </a:p>
                  </a:txBody>
                  <a:tcPr/>
                </a:tc>
                <a:tc>
                  <a:txBody>
                    <a:bodyPr/>
                    <a:lstStyle/>
                    <a:p>
                      <a:pPr algn="r"/>
                      <a:r>
                        <a:rPr lang="en-US" sz="1200" dirty="0" smtClean="0"/>
                        <a:t>$20,000</a:t>
                      </a:r>
                      <a:endParaRPr lang="en-US" sz="1200" dirty="0"/>
                    </a:p>
                  </a:txBody>
                  <a:tcPr/>
                </a:tc>
                <a:tc>
                  <a:txBody>
                    <a:bodyPr/>
                    <a:lstStyle/>
                    <a:p>
                      <a:pPr algn="r"/>
                      <a:r>
                        <a:rPr lang="en-US" sz="1200" dirty="0" smtClean="0"/>
                        <a:t>$20,000</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Small</a:t>
                      </a:r>
                      <a:r>
                        <a:rPr lang="en-US" sz="1200" baseline="0" dirty="0" smtClean="0"/>
                        <a:t> Tools &amp; Replacement</a:t>
                      </a:r>
                      <a:endParaRPr lang="en-US" sz="1200" dirty="0"/>
                    </a:p>
                  </a:txBody>
                  <a:tcPr/>
                </a:tc>
                <a:tc>
                  <a:txBody>
                    <a:bodyPr/>
                    <a:lstStyle/>
                    <a:p>
                      <a:pPr algn="ctr"/>
                      <a:r>
                        <a:rPr lang="en-US" sz="1200" dirty="0" smtClean="0"/>
                        <a:t>178</a:t>
                      </a:r>
                      <a:endParaRPr lang="en-US" sz="1200" dirty="0"/>
                    </a:p>
                  </a:txBody>
                  <a:tcPr/>
                </a:tc>
                <a:tc>
                  <a:txBody>
                    <a:bodyPr/>
                    <a:lstStyle/>
                    <a:p>
                      <a:pPr algn="r"/>
                      <a:r>
                        <a:rPr lang="en-US" sz="1200" dirty="0" smtClean="0"/>
                        <a:t>$28,302</a:t>
                      </a:r>
                      <a:endParaRPr lang="en-US" sz="1200" dirty="0"/>
                    </a:p>
                  </a:txBody>
                  <a:tcPr/>
                </a:tc>
                <a:tc>
                  <a:txBody>
                    <a:bodyPr/>
                    <a:lstStyle/>
                    <a:p>
                      <a:pPr algn="r"/>
                      <a:r>
                        <a:rPr lang="en-US" sz="1200" dirty="0" smtClean="0"/>
                        <a:t>$28,302</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Laundry</a:t>
                      </a:r>
                    </a:p>
                  </a:txBody>
                  <a:tcPr/>
                </a:tc>
                <a:tc>
                  <a:txBody>
                    <a:bodyPr/>
                    <a:lstStyle/>
                    <a:p>
                      <a:pPr algn="ctr"/>
                      <a:r>
                        <a:rPr lang="en-US" sz="1200" smtClean="0"/>
                        <a:t>178</a:t>
                      </a:r>
                      <a:endParaRPr lang="en-US" sz="1200" dirty="0"/>
                    </a:p>
                  </a:txBody>
                  <a:tcPr/>
                </a:tc>
                <a:tc>
                  <a:txBody>
                    <a:bodyPr/>
                    <a:lstStyle/>
                    <a:p>
                      <a:pPr algn="r"/>
                      <a:r>
                        <a:rPr lang="en-US" sz="1200" dirty="0" smtClean="0"/>
                        <a:t>$21,558</a:t>
                      </a:r>
                      <a:endParaRPr lang="en-US" sz="1200" dirty="0"/>
                    </a:p>
                  </a:txBody>
                  <a:tcPr/>
                </a:tc>
                <a:tc>
                  <a:txBody>
                    <a:bodyPr/>
                    <a:lstStyle/>
                    <a:p>
                      <a:pPr algn="r"/>
                      <a:r>
                        <a:rPr lang="en-US" sz="1200" dirty="0" smtClean="0"/>
                        <a:t>$21,558</a:t>
                      </a:r>
                      <a:endParaRPr lang="en-US" sz="1200" dirty="0"/>
                    </a:p>
                  </a:txBody>
                  <a:tcPr/>
                </a:tc>
                <a:tc>
                  <a:txBody>
                    <a:bodyPr/>
                    <a:lstStyle/>
                    <a:p>
                      <a:pPr algn="r"/>
                      <a:r>
                        <a:rPr lang="en-US" sz="1200" dirty="0" smtClean="0"/>
                        <a:t>$0</a:t>
                      </a:r>
                      <a:endParaRPr lang="en-US" sz="1200" dirty="0"/>
                    </a:p>
                  </a:txBody>
                  <a:tcPr>
                    <a:solidFill>
                      <a:schemeClr val="accent3">
                        <a:lumMod val="40000"/>
                        <a:lumOff val="60000"/>
                      </a:schemeClr>
                    </a:solidFill>
                  </a:tcPr>
                </a:tc>
                <a:tc>
                  <a:txBody>
                    <a:bodyPr/>
                    <a:lstStyle/>
                    <a:p>
                      <a:pPr algn="r"/>
                      <a:r>
                        <a:rPr lang="en-US" sz="1200" dirty="0" smtClean="0"/>
                        <a:t>0.00%</a:t>
                      </a:r>
                      <a:endParaRPr lang="en-US" sz="1200" dirty="0"/>
                    </a:p>
                  </a:txBody>
                  <a:tcPr>
                    <a:solidFill>
                      <a:schemeClr val="accent3">
                        <a:lumMod val="40000"/>
                        <a:lumOff val="60000"/>
                      </a:schemeClr>
                    </a:solidFill>
                  </a:tcPr>
                </a:tc>
              </a:tr>
              <a:tr h="370840">
                <a:tc>
                  <a:txBody>
                    <a:bodyPr/>
                    <a:lstStyle/>
                    <a:p>
                      <a:r>
                        <a:rPr lang="en-US" sz="1200" dirty="0" smtClean="0"/>
                        <a:t>Housekeeping Supplies</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$60,000</a:t>
                      </a:r>
                      <a:endParaRPr lang="en-US" sz="1200" dirty="0"/>
                    </a:p>
                  </a:txBody>
                  <a:tcPr/>
                </a:tc>
                <a:tc>
                  <a:txBody>
                    <a:bodyPr/>
                    <a:lstStyle/>
                    <a:p>
                      <a:pPr algn="r"/>
                      <a:r>
                        <a:rPr lang="en-US" sz="1200" dirty="0" smtClean="0"/>
                        <a:t>$50,000</a:t>
                      </a:r>
                      <a:endParaRPr lang="en-US" sz="1200" dirty="0"/>
                    </a:p>
                  </a:txBody>
                  <a:tcPr/>
                </a:tc>
                <a:tc>
                  <a:txBody>
                    <a:bodyPr/>
                    <a:lstStyle/>
                    <a:p>
                      <a:pPr algn="r"/>
                      <a:r>
                        <a:rPr lang="en-US" sz="1200" dirty="0" smtClean="0"/>
                        <a:t>$10,000</a:t>
                      </a:r>
                      <a:endParaRPr lang="en-US" sz="1200" dirty="0"/>
                    </a:p>
                  </a:txBody>
                  <a:tcPr>
                    <a:solidFill>
                      <a:schemeClr val="accent3">
                        <a:lumMod val="40000"/>
                        <a:lumOff val="60000"/>
                      </a:schemeClr>
                    </a:solidFill>
                  </a:tcPr>
                </a:tc>
                <a:tc>
                  <a:txBody>
                    <a:bodyPr/>
                    <a:lstStyle/>
                    <a:p>
                      <a:pPr algn="r"/>
                      <a:r>
                        <a:rPr lang="en-US" sz="1200" dirty="0" smtClean="0"/>
                        <a:t>1.20%</a:t>
                      </a:r>
                      <a:endParaRPr lang="en-US" sz="1200" dirty="0"/>
                    </a:p>
                  </a:txBody>
                  <a:tcPr>
                    <a:solidFill>
                      <a:schemeClr val="accent3">
                        <a:lumMod val="40000"/>
                        <a:lumOff val="60000"/>
                      </a:schemeClr>
                    </a:solidFill>
                  </a:tcPr>
                </a:tc>
              </a:tr>
              <a:tr h="370840">
                <a:tc>
                  <a:txBody>
                    <a:bodyPr/>
                    <a:lstStyle/>
                    <a:p>
                      <a:r>
                        <a:rPr lang="en-US" sz="1200" dirty="0" smtClean="0"/>
                        <a:t>Dues &amp; Fees</a:t>
                      </a:r>
                      <a:endParaRPr lang="en-US" sz="1200" dirty="0"/>
                    </a:p>
                  </a:txBody>
                  <a:tcPr/>
                </a:tc>
                <a:tc>
                  <a:txBody>
                    <a:bodyPr/>
                    <a:lstStyle/>
                    <a:p>
                      <a:pPr algn="ctr"/>
                      <a:r>
                        <a:rPr lang="en-US" sz="1200" smtClean="0"/>
                        <a:t>178</a:t>
                      </a:r>
                      <a:endParaRPr lang="en-US" sz="1200" dirty="0"/>
                    </a:p>
                  </a:txBody>
                  <a:tcPr/>
                </a:tc>
                <a:tc>
                  <a:txBody>
                    <a:bodyPr/>
                    <a:lstStyle/>
                    <a:p>
                      <a:pPr algn="r"/>
                      <a:r>
                        <a:rPr lang="en-US" sz="1200" dirty="0" smtClean="0"/>
                        <a:t>$1,100</a:t>
                      </a:r>
                      <a:endParaRPr lang="en-US" sz="1200" dirty="0"/>
                    </a:p>
                  </a:txBody>
                  <a:tcPr/>
                </a:tc>
                <a:tc>
                  <a:txBody>
                    <a:bodyPr/>
                    <a:lstStyle/>
                    <a:p>
                      <a:pPr algn="r"/>
                      <a:r>
                        <a:rPr lang="en-US" sz="1200" dirty="0" smtClean="0"/>
                        <a:t>$810</a:t>
                      </a:r>
                      <a:endParaRPr lang="en-US" sz="1200" dirty="0"/>
                    </a:p>
                  </a:txBody>
                  <a:tcPr/>
                </a:tc>
                <a:tc>
                  <a:txBody>
                    <a:bodyPr/>
                    <a:lstStyle/>
                    <a:p>
                      <a:pPr algn="r"/>
                      <a:r>
                        <a:rPr lang="en-US" sz="1200" dirty="0" smtClean="0"/>
                        <a:t>$300</a:t>
                      </a:r>
                      <a:endParaRPr lang="en-US" sz="1200" dirty="0"/>
                    </a:p>
                  </a:txBody>
                  <a:tcPr>
                    <a:solidFill>
                      <a:schemeClr val="accent3">
                        <a:lumMod val="40000"/>
                        <a:lumOff val="60000"/>
                      </a:schemeClr>
                    </a:solidFill>
                  </a:tcPr>
                </a:tc>
                <a:tc>
                  <a:txBody>
                    <a:bodyPr/>
                    <a:lstStyle/>
                    <a:p>
                      <a:pPr algn="r"/>
                      <a:r>
                        <a:rPr lang="en-US" sz="1200" dirty="0" smtClean="0"/>
                        <a:t>1.36%</a:t>
                      </a:r>
                      <a:endParaRPr lang="en-US" sz="1200" dirty="0"/>
                    </a:p>
                  </a:txBody>
                  <a:tcPr>
                    <a:solidFill>
                      <a:schemeClr val="accent3">
                        <a:lumMod val="40000"/>
                        <a:lumOff val="60000"/>
                      </a:schemeClr>
                    </a:solidFill>
                  </a:tcPr>
                </a:tc>
              </a:tr>
              <a:tr h="370840">
                <a:tc>
                  <a:txBody>
                    <a:bodyPr/>
                    <a:lstStyle/>
                    <a:p>
                      <a:endParaRPr lang="en-US" dirty="0"/>
                    </a:p>
                  </a:txBody>
                  <a:tcPr/>
                </a:tc>
                <a:tc>
                  <a:txBody>
                    <a:bodyPr/>
                    <a:lstStyle/>
                    <a:p>
                      <a:pPr algn="ctr"/>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solidFill>
                      <a:schemeClr val="accent3">
                        <a:lumMod val="40000"/>
                        <a:lumOff val="60000"/>
                      </a:schemeClr>
                    </a:solidFill>
                  </a:tcPr>
                </a:tc>
                <a:tc>
                  <a:txBody>
                    <a:bodyPr/>
                    <a:lstStyle/>
                    <a:p>
                      <a:pPr algn="r"/>
                      <a:endParaRPr lang="en-US" sz="1200" dirty="0"/>
                    </a:p>
                  </a:txBody>
                  <a:tcPr>
                    <a:solidFill>
                      <a:schemeClr val="accent3">
                        <a:lumMod val="40000"/>
                        <a:lumOff val="60000"/>
                      </a:schemeClr>
                    </a:solidFill>
                  </a:tcPr>
                </a:tc>
              </a:tr>
              <a:tr h="370840">
                <a:tc>
                  <a:txBody>
                    <a:bodyPr/>
                    <a:lstStyle/>
                    <a:p>
                      <a:endParaRPr lang="en-US" sz="1200" baseline="0" dirty="0" smtClean="0"/>
                    </a:p>
                  </a:txBody>
                  <a:tcPr/>
                </a:tc>
                <a:tc>
                  <a:txBody>
                    <a:bodyPr/>
                    <a:lstStyle/>
                    <a:p>
                      <a:pPr algn="ctr"/>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solidFill>
                      <a:schemeClr val="accent3">
                        <a:lumMod val="40000"/>
                        <a:lumOff val="60000"/>
                      </a:schemeClr>
                    </a:solidFill>
                  </a:tcPr>
                </a:tc>
                <a:tc>
                  <a:txBody>
                    <a:bodyPr/>
                    <a:lstStyle/>
                    <a:p>
                      <a:pPr algn="r"/>
                      <a:endParaRPr lang="en-US" sz="1200" dirty="0"/>
                    </a:p>
                  </a:txBody>
                  <a:tcPr>
                    <a:solidFill>
                      <a:schemeClr val="accent3">
                        <a:lumMod val="40000"/>
                        <a:lumOff val="60000"/>
                      </a:schemeClr>
                    </a:solidFill>
                  </a:tcPr>
                </a:tc>
              </a:tr>
              <a:tr h="370840">
                <a:tc>
                  <a:txBody>
                    <a:bodyPr/>
                    <a:lstStyle/>
                    <a:p>
                      <a:endParaRPr lang="en-US" sz="1200" dirty="0"/>
                    </a:p>
                  </a:txBody>
                  <a:tcPr/>
                </a:tc>
                <a:tc>
                  <a:txBody>
                    <a:bodyPr/>
                    <a:lstStyle/>
                    <a:p>
                      <a:pPr algn="ctr"/>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solidFill>
                      <a:schemeClr val="accent3">
                        <a:lumMod val="40000"/>
                        <a:lumOff val="60000"/>
                      </a:schemeClr>
                    </a:solidFill>
                  </a:tcPr>
                </a:tc>
                <a:tc>
                  <a:txBody>
                    <a:bodyPr/>
                    <a:lstStyle/>
                    <a:p>
                      <a:pPr algn="r"/>
                      <a:endParaRPr lang="en-US" sz="1200" dirty="0" smtClean="0"/>
                    </a:p>
                  </a:txBody>
                  <a:tcPr>
                    <a:solidFill>
                      <a:schemeClr val="accent3">
                        <a:lumMod val="40000"/>
                        <a:lumOff val="60000"/>
                      </a:schemeClr>
                    </a:solidFill>
                  </a:tcPr>
                </a:tc>
              </a:tr>
              <a:tr h="370840">
                <a:tc>
                  <a:txBody>
                    <a:bodyPr/>
                    <a:lstStyle/>
                    <a:p>
                      <a:endParaRPr lang="en-US" sz="1200" dirty="0"/>
                    </a:p>
                  </a:txBody>
                  <a:tcPr/>
                </a:tc>
                <a:tc>
                  <a:txBody>
                    <a:bodyPr/>
                    <a:lstStyle/>
                    <a:p>
                      <a:pPr algn="ctr"/>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solidFill>
                      <a:schemeClr val="accent3">
                        <a:lumMod val="40000"/>
                        <a:lumOff val="60000"/>
                      </a:schemeClr>
                    </a:solidFill>
                  </a:tcPr>
                </a:tc>
                <a:tc>
                  <a:txBody>
                    <a:bodyPr/>
                    <a:lstStyle/>
                    <a:p>
                      <a:pPr algn="r"/>
                      <a:endParaRPr lang="en-US" sz="12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6</a:t>
            </a:fld>
            <a:endParaRPr lang="en-US"/>
          </a:p>
        </p:txBody>
      </p:sp>
    </p:spTree>
    <p:extLst>
      <p:ext uri="{BB962C8B-B14F-4D97-AF65-F5344CB8AC3E}">
        <p14:creationId xmlns:p14="http://schemas.microsoft.com/office/powerpoint/2010/main" val="3962446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lstStyle/>
          <a:p>
            <a:r>
              <a:rPr lang="en-US" dirty="0" smtClean="0"/>
              <a:t>Continued use of internal trade personnel to perform small renovation projects which improves the service levels to </a:t>
            </a:r>
            <a:r>
              <a:rPr lang="en-US" dirty="0" smtClean="0"/>
              <a:t>City personnel assigned to City facilities and Stamford residents.</a:t>
            </a:r>
          </a:p>
          <a:p>
            <a:r>
              <a:rPr lang="en-US" dirty="0" smtClean="0"/>
              <a:t>Implementation of a more controlled maintenance and janitorial supplies distribution program to all </a:t>
            </a:r>
            <a:r>
              <a:rPr lang="en-US" dirty="0" smtClean="0"/>
              <a:t>City facilities, beaches and parks.</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Increase in Contract-</a:t>
            </a:r>
            <a:r>
              <a:rPr lang="en-US" dirty="0" err="1" smtClean="0"/>
              <a:t>Sonitrol</a:t>
            </a:r>
            <a:r>
              <a:rPr lang="en-US" dirty="0" smtClean="0"/>
              <a:t> is due to a contractual increase from the vendor.</a:t>
            </a:r>
          </a:p>
          <a:p>
            <a:r>
              <a:rPr lang="en-US" dirty="0" smtClean="0"/>
              <a:t>The increase in Tree Removal is primarily to handle additional work that is required to restore the City back to pre-storm Hurricane Sandy as well as work in conjunction with our limited tree crew for maintaining the large magnitude trees which the City does not have the personnel to handle or the equipment to maintain.</a:t>
            </a:r>
          </a:p>
          <a:p>
            <a:r>
              <a:rPr lang="en-US" dirty="0" smtClean="0"/>
              <a:t>Building Maintenance and Supplies-Land increase is due to the inflation in pricing from the various vendors, suppliers and contractors as well as the extension of the beach/park season which requires us to maintain all parks, beaches and fields for a longer period of time.</a:t>
            </a:r>
          </a:p>
        </p:txBody>
      </p:sp>
      <p:sp>
        <p:nvSpPr>
          <p:cNvPr id="4" name="Slide Number Placeholder 3"/>
          <p:cNvSpPr>
            <a:spLocks noGrp="1"/>
          </p:cNvSpPr>
          <p:nvPr>
            <p:ph type="sldNum" sz="quarter" idx="12"/>
          </p:nvPr>
        </p:nvSpPr>
        <p:spPr/>
        <p:txBody>
          <a:bodyPr/>
          <a:lstStyle/>
          <a:p>
            <a:fld id="{A90A6431-347B-4ED4-BB32-4132A66AF953}" type="slidenum">
              <a:rPr lang="en-US" smtClean="0"/>
              <a:t>8</a:t>
            </a:fld>
            <a:endParaRPr lang="en-US"/>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normAutofit/>
          </a:bodyPr>
          <a:lstStyle/>
          <a:p>
            <a:r>
              <a:rPr lang="en-US" dirty="0" smtClean="0"/>
              <a:t>Housekeeping Supplies increase is solely due to several factors:</a:t>
            </a:r>
          </a:p>
          <a:p>
            <a:pPr lvl="1"/>
            <a:r>
              <a:rPr lang="en-US" dirty="0" smtClean="0"/>
              <a:t>Stricter OSHA Requirements and Regulations</a:t>
            </a:r>
          </a:p>
          <a:p>
            <a:pPr lvl="1"/>
            <a:r>
              <a:rPr lang="en-US" dirty="0" smtClean="0"/>
              <a:t>Increase of staffing both in Fire Departments and Police Departments.</a:t>
            </a:r>
          </a:p>
          <a:p>
            <a:pPr lvl="1"/>
            <a:r>
              <a:rPr lang="en-US" dirty="0" smtClean="0"/>
              <a:t>Extension of the beach and park season</a:t>
            </a:r>
          </a:p>
          <a:p>
            <a:pPr lvl="1"/>
            <a:r>
              <a:rPr lang="en-US" dirty="0" smtClean="0"/>
              <a:t>Increase in special events</a:t>
            </a:r>
            <a:endParaRPr lang="en-US" dirty="0" smtClean="0"/>
          </a:p>
        </p:txBody>
      </p:sp>
      <p:sp>
        <p:nvSpPr>
          <p:cNvPr id="4" name="Slide Number Placeholder 3"/>
          <p:cNvSpPr>
            <a:spLocks noGrp="1"/>
          </p:cNvSpPr>
          <p:nvPr>
            <p:ph type="sldNum" sz="quarter" idx="12"/>
          </p:nvPr>
        </p:nvSpPr>
        <p:spPr/>
        <p:txBody>
          <a:bodyPr/>
          <a:lstStyle/>
          <a:p>
            <a:fld id="{A90A6431-347B-4ED4-BB32-4132A66AF953}" type="slidenum">
              <a:rPr lang="en-US" smtClean="0"/>
              <a:t>9</a:t>
            </a:fld>
            <a:endParaRPr lang="en-US"/>
          </a:p>
        </p:txBody>
      </p:sp>
    </p:spTree>
    <p:extLst>
      <p:ext uri="{BB962C8B-B14F-4D97-AF65-F5344CB8AC3E}">
        <p14:creationId xmlns:p14="http://schemas.microsoft.com/office/powerpoint/2010/main" val="27626518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435</TotalTime>
  <Words>942</Words>
  <Application>Microsoft Office PowerPoint</Application>
  <PresentationFormat>On-screen Show (4:3)</PresentationFormat>
  <Paragraphs>292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FY 2014-2015  Budget Presentation to Board of Finance</vt:lpstr>
      <vt:lpstr>Summary of Operating Budget Request</vt:lpstr>
      <vt:lpstr>Operating Budget Request by Activity</vt:lpstr>
      <vt:lpstr>Operating Budget Request by Activity</vt:lpstr>
      <vt:lpstr>Operating Budget Request by Activity</vt:lpstr>
      <vt:lpstr>Operating Budget Request by Activity</vt:lpstr>
      <vt:lpstr>Operational Highlights</vt:lpstr>
      <vt:lpstr>Financial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29</cp:revision>
  <dcterms:created xsi:type="dcterms:W3CDTF">2014-03-11T16:32:46Z</dcterms:created>
  <dcterms:modified xsi:type="dcterms:W3CDTF">2014-03-14T18:02:05Z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207396444</vt:i4>
  </property>
  <property fmtid="{D5CDD505-2E9C-101B-9397-08002B2CF9AE}" pid="3" name="_NewReviewCycle">
    <vt:lpwstr/>
  </property>
  <property fmtid="{D5CDD505-2E9C-101B-9397-08002B2CF9AE}" pid="4" name="_EmailSubject">
    <vt:lpwstr>Operations Budget </vt:lpwstr>
  </property>
  <property fmtid="{D5CDD505-2E9C-101B-9397-08002B2CF9AE}" pid="5" name="_AuthorEmail">
    <vt:lpwstr>JFahan@StamfordCT.gov</vt:lpwstr>
  </property>
  <property fmtid="{D5CDD505-2E9C-101B-9397-08002B2CF9AE}" pid="6" name="_AuthorEmailDisplayName">
    <vt:lpwstr>Fahan, Jacquie</vt:lpwstr>
  </property>
  <property fmtid="{D5CDD505-2E9C-101B-9397-08002B2CF9AE}" pid="7" name="_PreviousAdHocReviewCycleID">
    <vt:i4>-824666854</vt:i4>
  </property>
</Properties>
</file>