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sldIdLst>
    <p:sldId id="256" r:id="rId2"/>
    <p:sldId id="259" r:id="rId3"/>
    <p:sldId id="257" r:id="rId4"/>
    <p:sldId id="263" r:id="rId5"/>
    <p:sldId id="264" r:id="rId6"/>
    <p:sldId id="258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6B00AE-E5B2-4A97-9B07-B274A2899BBB}" type="datetimeFigureOut">
              <a:rPr lang="en-US" smtClean="0"/>
              <a:t>3/14/2014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17E4D-024C-479E-B399-07F3BF0D7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29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7E4D-024C-479E-B399-07F3BF0D72D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60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BA507-096B-4393-B63B-B87B1CF38C8F}" type="datetime1">
              <a:rPr lang="en-US" smtClean="0"/>
              <a:t>3/14/2014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FEEDA-DA35-4854-93FD-9C14C41C2308}" type="datetime1">
              <a:rPr lang="en-US" smtClean="0"/>
              <a:t>3/14/2014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0C5A-A1E2-40A5-9484-2D674FC1BAE2}" type="datetime1">
              <a:rPr lang="en-US" smtClean="0"/>
              <a:t>3/14/2014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37C16-1162-4C76-8DCA-11C6236C9DEE}" type="datetime1">
              <a:rPr lang="en-US" smtClean="0"/>
              <a:t>3/14/2014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24E36-9251-4A39-9CC7-8FDD65CAC274}" type="datetime1">
              <a:rPr lang="en-US" smtClean="0"/>
              <a:t>3/14/2014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F5D71-A3D5-4195-8772-0B3C8257EA47}" type="datetime1">
              <a:rPr lang="en-US" smtClean="0"/>
              <a:t>3/14/2014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A9F0-2530-4041-B7B9-3F2EA7AD6C40}" type="datetime1">
              <a:rPr lang="en-US" smtClean="0"/>
              <a:t>3/14/2014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8751-029F-4DF3-8B12-79D97D32AEBD}" type="datetime1">
              <a:rPr lang="en-US" smtClean="0"/>
              <a:t>3/14/2014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0719-253B-4952-82C4-BA5CB3263DEE}" type="datetime1">
              <a:rPr lang="en-US" smtClean="0"/>
              <a:t>3/14/2014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102BD-C24D-493A-80FD-D7BF28DAE6E3}" type="datetime1">
              <a:rPr lang="en-US" smtClean="0"/>
              <a:t>3/14/2014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22D10-5350-47C9-A4AB-50C77788348C}" type="datetime1">
              <a:rPr lang="en-US" smtClean="0"/>
              <a:t>3/14/2014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E8460DD-205B-48F7-B1D3-A7A17A8447B5}" type="datetime1">
              <a:rPr lang="en-US" smtClean="0"/>
              <a:t>3/14/2014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50000">
              <a:schemeClr val="bg1">
                <a:tint val="80000"/>
                <a:satMod val="25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handler\Desktop\SealColor300pix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"/>
                    </a14:imgEffect>
                    <a14:imgEffect>
                      <a14:brightnessContrast bright="25000" contrast="-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134360"/>
            <a:ext cx="2895600" cy="3503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95299"/>
            <a:ext cx="7772400" cy="2209801"/>
          </a:xfrm>
        </p:spPr>
        <p:txBody>
          <a:bodyPr/>
          <a:lstStyle/>
          <a:p>
            <a:r>
              <a:rPr lang="en-US" sz="4400" b="1" dirty="0" smtClean="0">
                <a:solidFill>
                  <a:schemeClr val="tx1"/>
                </a:solidFill>
              </a:rPr>
              <a:t>FY 2014-2015 </a:t>
            </a:r>
            <a:br>
              <a:rPr lang="en-US" sz="4400" b="1" dirty="0" smtClean="0">
                <a:solidFill>
                  <a:schemeClr val="tx1"/>
                </a:solidFill>
              </a:rPr>
            </a:br>
            <a:r>
              <a:rPr lang="en-US" sz="4400" b="1" dirty="0" smtClean="0">
                <a:solidFill>
                  <a:schemeClr val="tx1"/>
                </a:solidFill>
              </a:rPr>
              <a:t>Budget Presentation to Board of Finance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749292"/>
            <a:ext cx="6400800" cy="727707"/>
          </a:xfrm>
        </p:spPr>
        <p:txBody>
          <a:bodyPr/>
          <a:lstStyle/>
          <a:p>
            <a:r>
              <a:rPr lang="en-US" b="1" dirty="0" smtClean="0"/>
              <a:t>March 17, 2014</a:t>
            </a:r>
            <a:endParaRPr lang="en-US" b="1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371600" y="3886200"/>
            <a:ext cx="64008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 sz="3200" b="1" i="1" dirty="0" smtClean="0">
                <a:solidFill>
                  <a:schemeClr val="tx1"/>
                </a:solidFill>
                <a:latin typeface="+mn-lt"/>
              </a:rPr>
              <a:t>Marinas</a:t>
            </a:r>
            <a:endParaRPr lang="en-US" sz="3200" b="1" i="1" dirty="0" smtClean="0">
              <a:solidFill>
                <a:schemeClr val="tx1"/>
              </a:solidFill>
              <a:latin typeface="+mn-lt"/>
            </a:endParaRPr>
          </a:p>
          <a:p>
            <a:r>
              <a:rPr lang="en-US" sz="3200" b="1" i="1" dirty="0" smtClean="0">
                <a:solidFill>
                  <a:schemeClr val="tx1"/>
                </a:solidFill>
                <a:latin typeface="+mn-lt"/>
              </a:rPr>
              <a:t>Kevin Murray, Operations Manager</a:t>
            </a:r>
          </a:p>
          <a:p>
            <a:r>
              <a:rPr lang="en-US" sz="3200" b="1" i="1" dirty="0" smtClean="0">
                <a:solidFill>
                  <a:schemeClr val="tx1"/>
                </a:solidFill>
                <a:latin typeface="+mn-lt"/>
              </a:rPr>
              <a:t>Parks &amp; Facilities</a:t>
            </a:r>
            <a:endParaRPr lang="en-US" sz="3200" b="1" i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16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Operating Budget Request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4170086"/>
              </p:ext>
            </p:extLst>
          </p:nvPr>
        </p:nvGraphicFramePr>
        <p:xfrm>
          <a:off x="457200" y="2514600"/>
          <a:ext cx="8229600" cy="293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Funding Request</a:t>
                      </a:r>
                      <a:r>
                        <a:rPr lang="en-US" baseline="0" dirty="0" smtClean="0"/>
                        <a:t> FY 14-15 (All Payroll and Operating expenses.)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$426,647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Change</a:t>
                      </a:r>
                      <a:r>
                        <a:rPr lang="en-US" baseline="0" dirty="0" smtClean="0"/>
                        <a:t> from FY 13-14 Adopted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-$9,726</a:t>
                      </a:r>
                      <a:endParaRPr lang="en-US" dirty="0"/>
                    </a:p>
                  </a:txBody>
                  <a:tcPr/>
                </a:tc>
              </a:tr>
              <a:tr h="2082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Human Capital/Personnel</a:t>
                      </a:r>
                      <a:r>
                        <a:rPr lang="en-US" baseline="0" dirty="0" smtClean="0"/>
                        <a:t> FY 14-15 (Reflects only salary request does not include overtime or any other payroll/insurance related items.)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$134,566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Change from FY 13-14</a:t>
                      </a:r>
                      <a:r>
                        <a:rPr lang="en-US" baseline="0" dirty="0" smtClean="0"/>
                        <a:t> Adopted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-$7,886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8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Budget Request by Activity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1395964"/>
              </p:ext>
            </p:extLst>
          </p:nvPr>
        </p:nvGraphicFramePr>
        <p:xfrm>
          <a:off x="152400" y="1752600"/>
          <a:ext cx="8839199" cy="4719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/>
                <a:gridCol w="990600"/>
                <a:gridCol w="1905000"/>
                <a:gridCol w="1176421"/>
                <a:gridCol w="1240589"/>
                <a:gridCol w="1240589"/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Activity</a:t>
                      </a:r>
                      <a:r>
                        <a:rPr lang="en-US" sz="1200" baseline="0" dirty="0" smtClean="0"/>
                        <a:t> Name</a:t>
                      </a:r>
                      <a:endParaRPr lang="en-US" sz="1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Starting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Page Number</a:t>
                      </a:r>
                      <a:endParaRPr lang="en-US" sz="1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FY 14-15 Mayor’s Request</a:t>
                      </a:r>
                      <a:endParaRPr lang="en-US" sz="1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FY 13-14 Adopted</a:t>
                      </a:r>
                      <a:endParaRPr lang="en-US" sz="1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</a:t>
                      </a:r>
                      <a:r>
                        <a:rPr lang="en-US" sz="1200" baseline="0" dirty="0" smtClean="0"/>
                        <a:t> Change</a:t>
                      </a:r>
                      <a:endParaRPr lang="en-US" sz="1200" dirty="0"/>
                    </a:p>
                  </a:txBody>
                  <a:tcPr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% Change</a:t>
                      </a:r>
                      <a:endParaRPr lang="en-US" sz="1200" dirty="0"/>
                    </a:p>
                  </a:txBody>
                  <a:tcPr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Salaries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$134,566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$142,452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-$7,886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-0.94%</a:t>
                      </a:r>
                      <a:endParaRPr lang="en-US" sz="1200" dirty="0" smtClean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Seasonal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403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$40,000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$40,000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$0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0.00%</a:t>
                      </a:r>
                      <a:endParaRPr lang="en-US" sz="1200" dirty="0" smtClean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Overtime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403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$6,500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$6,500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$0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0.00%</a:t>
                      </a:r>
                      <a:endParaRPr lang="en-US" sz="1200" dirty="0" smtClean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Active Medical &amp; Life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403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$10,681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$42,917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-$32,236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-0.25%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Retiree Medical &amp; Life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403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$14,021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$14,021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100.00%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Social Security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403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$13,852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$14,455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-$603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0.96%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Classified Pension Fund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403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$13,344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$13,344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100.00%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OPEB Contribution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403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$7,004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$7,004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100.00%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Unemployment Compensation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403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$7,958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$10,281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-$2,323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0.77%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Central</a:t>
                      </a:r>
                      <a:r>
                        <a:rPr lang="en-US" sz="1200" baseline="0" dirty="0" smtClean="0"/>
                        <a:t> Service Cost Allocation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403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$65,917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$44,746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$21,171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1.47%</a:t>
                      </a:r>
                      <a:endParaRPr lang="en-US" sz="1200" dirty="0" smtClean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Contracted</a:t>
                      </a:r>
                      <a:r>
                        <a:rPr lang="en-US" sz="1200" baseline="0" dirty="0" smtClean="0"/>
                        <a:t> Services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$10,398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-$10,398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-100.00%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9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Budget Request by Activity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9312709"/>
              </p:ext>
            </p:extLst>
          </p:nvPr>
        </p:nvGraphicFramePr>
        <p:xfrm>
          <a:off x="152400" y="1752600"/>
          <a:ext cx="8839199" cy="4719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/>
                <a:gridCol w="990600"/>
                <a:gridCol w="1905000"/>
                <a:gridCol w="1176421"/>
                <a:gridCol w="1240589"/>
                <a:gridCol w="1240589"/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Activity</a:t>
                      </a:r>
                      <a:r>
                        <a:rPr lang="en-US" sz="1200" baseline="0" dirty="0" smtClean="0"/>
                        <a:t> Name</a:t>
                      </a:r>
                      <a:endParaRPr lang="en-US" sz="1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Starting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Page Number</a:t>
                      </a:r>
                      <a:endParaRPr lang="en-US" sz="1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FY 14-15 Mayor’s Request</a:t>
                      </a:r>
                      <a:endParaRPr lang="en-US" sz="1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FY 13-14 Adopted</a:t>
                      </a:r>
                      <a:endParaRPr lang="en-US" sz="1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</a:t>
                      </a:r>
                      <a:r>
                        <a:rPr lang="en-US" sz="1200" baseline="0" dirty="0" smtClean="0"/>
                        <a:t> Change</a:t>
                      </a:r>
                      <a:endParaRPr lang="en-US" sz="1200" dirty="0"/>
                    </a:p>
                  </a:txBody>
                  <a:tcPr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% Change</a:t>
                      </a:r>
                      <a:endParaRPr lang="en-US" sz="1200" dirty="0"/>
                    </a:p>
                  </a:txBody>
                  <a:tcPr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Payment to Insurance</a:t>
                      </a:r>
                      <a:r>
                        <a:rPr lang="en-US" sz="1200" baseline="0" dirty="0" smtClean="0"/>
                        <a:t> Fund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$116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$10,636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-$10,520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-0.01%</a:t>
                      </a:r>
                      <a:endParaRPr lang="en-US" sz="1200" dirty="0" smtClean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Telephone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403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$1,680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$1,680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$0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0.00%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Postage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403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$200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$200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$0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0.00%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Copying &amp; Printing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403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$1,293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$1,293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$0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0.00%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Office Supplies &amp; Expenses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403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$500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$500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$0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0.00%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Water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403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$8,165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$6,919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$1,243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1.18%</a:t>
                      </a:r>
                      <a:endParaRPr lang="en-US" sz="1200" dirty="0" smtClean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Electric-Utility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403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$17,100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$18,000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-$900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-0.95%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Building Maintenance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403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$6,500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$6,500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$0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0.00%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Grounds Maintenance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403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$22,365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$22,365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$0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0.00%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Small Tools &amp; Replacement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403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$4,539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$4,539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$0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0.00%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Bonded Principal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$37,149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$37,042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$107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1.00%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82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Budget Request by Activity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004687"/>
              </p:ext>
            </p:extLst>
          </p:nvPr>
        </p:nvGraphicFramePr>
        <p:xfrm>
          <a:off x="152400" y="1752600"/>
          <a:ext cx="8839199" cy="4719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/>
                <a:gridCol w="990600"/>
                <a:gridCol w="1905000"/>
                <a:gridCol w="1176421"/>
                <a:gridCol w="1240589"/>
                <a:gridCol w="1240589"/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Activity</a:t>
                      </a:r>
                      <a:r>
                        <a:rPr lang="en-US" sz="1200" baseline="0" dirty="0" smtClean="0"/>
                        <a:t> Name</a:t>
                      </a:r>
                      <a:endParaRPr lang="en-US" sz="1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Starting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Page Number</a:t>
                      </a:r>
                      <a:endParaRPr lang="en-US" sz="1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FY 14-15 Mayor’s Request</a:t>
                      </a:r>
                      <a:endParaRPr lang="en-US" sz="1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FY 13-14 Adopted</a:t>
                      </a:r>
                      <a:endParaRPr lang="en-US" sz="1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</a:t>
                      </a:r>
                      <a:r>
                        <a:rPr lang="en-US" sz="1200" baseline="0" dirty="0" smtClean="0"/>
                        <a:t> Change</a:t>
                      </a:r>
                      <a:endParaRPr lang="en-US" sz="1200" dirty="0"/>
                    </a:p>
                  </a:txBody>
                  <a:tcPr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% Change</a:t>
                      </a:r>
                      <a:endParaRPr lang="en-US" sz="1200" dirty="0"/>
                    </a:p>
                  </a:txBody>
                  <a:tcPr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Bonded Interest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$9,897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$11,650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-$1,753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-0.85%</a:t>
                      </a:r>
                      <a:endParaRPr lang="en-US" sz="1200" dirty="0" smtClean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Miscellaneous Contingency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$2,800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$2,800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$0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0.00%</a:t>
                      </a:r>
                      <a:endParaRPr lang="en-US" sz="1200" dirty="0" smtClean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OSHA Safety Regulation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$500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$500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$0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0.00%</a:t>
                      </a:r>
                      <a:endParaRPr lang="en-US" sz="1200" dirty="0" smtClean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 smtClean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 smtClean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 smtClean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12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Coordination with other City departments to get all marinas back in full working order after Hurricane Sandy destruction.</a:t>
            </a:r>
          </a:p>
          <a:p>
            <a:r>
              <a:rPr lang="en-US" dirty="0" smtClean="0"/>
              <a:t>Continue to implement new materials purchasing contracts to increase purchasing power.</a:t>
            </a:r>
          </a:p>
          <a:p>
            <a:r>
              <a:rPr lang="en-US" dirty="0" smtClean="0"/>
              <a:t>Improvement of inventory controls associated with building maintenance supplies to all City marina facilities.</a:t>
            </a:r>
          </a:p>
          <a:p>
            <a:r>
              <a:rPr lang="en-US" dirty="0" smtClean="0"/>
              <a:t>Reorganization and changes to scheduling seasonal marina personnel, by instituting weekend coverage, which would greatly reduce overtime spending due to not having full-time personnel being paid at a much higher salary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92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Hiring a new Marina Supervisor at a lower step due to the retirement of previous Marina Supervisor.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63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Continuation of implementing new material purchasing contracts to increase purchasing power.</a:t>
            </a:r>
          </a:p>
          <a:p>
            <a:r>
              <a:rPr lang="en-US" dirty="0" smtClean="0"/>
              <a:t>Improvement of inventory controls associated with building maintenance supplies to all City marina facilities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42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Significant Requests for 2014-2015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no significant requests for this Division due to a savings on the overall budget due to the retirement of the </a:t>
            </a:r>
            <a:r>
              <a:rPr lang="en-US" smtClean="0"/>
              <a:t>Marina Supervisor.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9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205</TotalTime>
  <Words>591</Words>
  <Application>Microsoft Office PowerPoint</Application>
  <PresentationFormat>On-screen Show (4:3)</PresentationFormat>
  <Paragraphs>206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Executive</vt:lpstr>
      <vt:lpstr>FY 2014-2015  Budget Presentation to Board of Finance</vt:lpstr>
      <vt:lpstr>Summary of Operating Budget Request</vt:lpstr>
      <vt:lpstr>Operating Budget Request by Activity</vt:lpstr>
      <vt:lpstr>Operating Budget Request by Activity</vt:lpstr>
      <vt:lpstr>Operating Budget Request by Activity</vt:lpstr>
      <vt:lpstr>Operational Highlights</vt:lpstr>
      <vt:lpstr>Financial Highlights</vt:lpstr>
      <vt:lpstr>Cost Management</vt:lpstr>
      <vt:lpstr>Significant Requests for 2014-2015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 2014-2015  Budget Presentation to Board of Finance</dc:title>
  <dc:creator>Lynda</dc:creator>
  <cp:lastModifiedBy>Administrator</cp:lastModifiedBy>
  <cp:revision>20</cp:revision>
  <dcterms:created xsi:type="dcterms:W3CDTF">2014-03-11T16:32:46Z</dcterms:created>
  <dcterms:modified xsi:type="dcterms:W3CDTF">2014-03-14T18:32:14Z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779654207</vt:i4>
  </property>
  <property fmtid="{D5CDD505-2E9C-101B-9397-08002B2CF9AE}" pid="3" name="_NewReviewCycle">
    <vt:lpwstr/>
  </property>
  <property fmtid="{D5CDD505-2E9C-101B-9397-08002B2CF9AE}" pid="4" name="_EmailSubject">
    <vt:lpwstr>Operations Budget </vt:lpwstr>
  </property>
  <property fmtid="{D5CDD505-2E9C-101B-9397-08002B2CF9AE}" pid="5" name="_AuthorEmail">
    <vt:lpwstr>JFahan@StamfordCT.gov</vt:lpwstr>
  </property>
  <property fmtid="{D5CDD505-2E9C-101B-9397-08002B2CF9AE}" pid="6" name="_AuthorEmailDisplayName">
    <vt:lpwstr>Fahan, Jacquie</vt:lpwstr>
  </property>
  <property fmtid="{D5CDD505-2E9C-101B-9397-08002B2CF9AE}" pid="7" name="_PreviousAdHocReviewCycleID">
    <vt:i4>-293082106</vt:i4>
  </property>
</Properties>
</file>