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14" autoAdjust="0"/>
    <p:restoredTop sz="94676" autoAdjust="0"/>
  </p:normalViewPr>
  <p:slideViewPr>
    <p:cSldViewPr>
      <p:cViewPr>
        <p:scale>
          <a:sx n="107" d="100"/>
          <a:sy n="107" d="100"/>
        </p:scale>
        <p:origin x="-528" y="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3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25" tIns="46413" rIns="92825" bIns="464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25" tIns="46413" rIns="92825" bIns="46413" rtlCol="0"/>
          <a:lstStyle>
            <a:lvl1pPr algn="r">
              <a:defRPr sz="1200"/>
            </a:lvl1pPr>
          </a:lstStyle>
          <a:p>
            <a:fld id="{1D6B00AE-E5B2-4A97-9B07-B274A2899BBB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25" tIns="46413" rIns="92825" bIns="464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25" tIns="46413" rIns="92825" bIns="4641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25" tIns="46413" rIns="92825" bIns="464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25" tIns="46413" rIns="92825" bIns="46413" rtlCol="0" anchor="b"/>
          <a:lstStyle>
            <a:lvl1pPr algn="r">
              <a:defRPr sz="1200"/>
            </a:lvl1pPr>
          </a:lstStyle>
          <a:p>
            <a:fld id="{B6F17E4D-024C-479E-B399-07F3BF0D7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9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BA507-096B-4393-B63B-B87B1CF38C8F}" type="datetime1">
              <a:rPr lang="en-US" smtClean="0"/>
              <a:t>3/18/2014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EEDA-DA35-4854-93FD-9C14C41C2308}" type="datetime1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0C5A-A1E2-40A5-9484-2D674FC1BAE2}" type="datetime1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37C16-1162-4C76-8DCA-11C6236C9DEE}" type="datetime1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4E36-9251-4A39-9CC7-8FDD65CAC274}" type="datetime1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F5D71-A3D5-4195-8772-0B3C8257EA47}" type="datetime1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A9F0-2530-4041-B7B9-3F2EA7AD6C40}" type="datetime1">
              <a:rPr lang="en-US" smtClean="0"/>
              <a:t>3/18/2014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8751-029F-4DF3-8B12-79D97D32AEBD}" type="datetime1">
              <a:rPr lang="en-US" smtClean="0"/>
              <a:t>3/18/2014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0719-253B-4952-82C4-BA5CB3263DEE}" type="datetime1">
              <a:rPr lang="en-US" smtClean="0"/>
              <a:t>3/18/2014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102BD-C24D-493A-80FD-D7BF28DAE6E3}" type="datetime1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2D10-5350-47C9-A4AB-50C77788348C}" type="datetime1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E8460DD-205B-48F7-B1D3-A7A17A8447B5}" type="datetime1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handler\Desktop\SealColor300pix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"/>
                    </a14:imgEffect>
                    <a14:imgEffect>
                      <a14:brightnessContrast bright="25000" contrast="-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134360"/>
            <a:ext cx="2895600" cy="3503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95299"/>
            <a:ext cx="7772400" cy="2209801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FY 2014-2015 </a:t>
            </a:r>
            <a:br>
              <a:rPr lang="en-US" sz="4400" b="1" dirty="0" smtClean="0">
                <a:solidFill>
                  <a:schemeClr val="tx1"/>
                </a:solidFill>
              </a:rPr>
            </a:br>
            <a:r>
              <a:rPr lang="en-US" sz="4400" b="1" dirty="0" smtClean="0">
                <a:solidFill>
                  <a:schemeClr val="tx1"/>
                </a:solidFill>
              </a:rPr>
              <a:t>Budget Presentation to Board of Finance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49292"/>
            <a:ext cx="6400800" cy="727707"/>
          </a:xfrm>
        </p:spPr>
        <p:txBody>
          <a:bodyPr/>
          <a:lstStyle/>
          <a:p>
            <a:r>
              <a:rPr lang="en-US" b="1" dirty="0" smtClean="0"/>
              <a:t>March 18, 2014</a:t>
            </a:r>
            <a:endParaRPr lang="en-US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3886200"/>
            <a:ext cx="64008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sz="3200" b="1" i="1" dirty="0" smtClean="0">
                <a:solidFill>
                  <a:schemeClr val="tx1"/>
                </a:solidFill>
                <a:latin typeface="+mn-lt"/>
              </a:rPr>
              <a:t>Police</a:t>
            </a:r>
          </a:p>
          <a:p>
            <a:r>
              <a:rPr lang="en-US" sz="3200" b="1" i="1" dirty="0" smtClean="0">
                <a:solidFill>
                  <a:schemeClr val="tx1"/>
                </a:solidFill>
                <a:latin typeface="+mn-lt"/>
              </a:rPr>
              <a:t>Jon Fontneau, Chief of Police</a:t>
            </a:r>
            <a:endParaRPr lang="en-US" sz="3200" b="1" i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6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Operating Budget Request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06320"/>
              </p:ext>
            </p:extLst>
          </p:nvPr>
        </p:nvGraphicFramePr>
        <p:xfrm>
          <a:off x="457200" y="2514600"/>
          <a:ext cx="8229600" cy="238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Funding Request</a:t>
                      </a:r>
                      <a:r>
                        <a:rPr lang="en-US" baseline="0" dirty="0" smtClean="0"/>
                        <a:t> FY 14-15 (All Activities)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$ 59,332,299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Change</a:t>
                      </a:r>
                      <a:r>
                        <a:rPr lang="en-US" baseline="0" dirty="0" smtClean="0"/>
                        <a:t> from FY 13-14 Adopted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$ 5,600,798</a:t>
                      </a:r>
                      <a:endParaRPr lang="en-US" dirty="0"/>
                    </a:p>
                  </a:txBody>
                  <a:tcPr/>
                </a:tc>
              </a:tr>
              <a:tr h="2082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Human Capital/Personnel</a:t>
                      </a:r>
                      <a:r>
                        <a:rPr lang="en-US" baseline="0" dirty="0" smtClean="0"/>
                        <a:t> FY 14-15 (All Activities)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$ 22,177,775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Change from FY 13-14</a:t>
                      </a:r>
                      <a:r>
                        <a:rPr lang="en-US" baseline="0" dirty="0" smtClean="0"/>
                        <a:t> Adopted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$ 95,388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518160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</a:t>
            </a:r>
            <a:r>
              <a:rPr lang="en-US" b="1" dirty="0" smtClean="0"/>
              <a:t>Total funding excluding OPEB</a:t>
            </a:r>
            <a:r>
              <a:rPr lang="en-US" b="1" dirty="0"/>
              <a:t> </a:t>
            </a:r>
            <a:r>
              <a:rPr lang="en-US" b="1" dirty="0" smtClean="0"/>
              <a:t>contribution, classified pension fund equals ( $ 55,828,730) Difference of $ </a:t>
            </a:r>
            <a:r>
              <a:rPr lang="en-US" b="1" dirty="0" smtClean="0"/>
              <a:t>2,097,229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8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Budget Request by Activity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6106993"/>
              </p:ext>
            </p:extLst>
          </p:nvPr>
        </p:nvGraphicFramePr>
        <p:xfrm>
          <a:off x="152400" y="1752600"/>
          <a:ext cx="8839199" cy="4577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4119"/>
                <a:gridCol w="1513016"/>
                <a:gridCol w="1784865"/>
                <a:gridCol w="1786021"/>
                <a:gridCol w="1240589"/>
                <a:gridCol w="1240589"/>
              </a:tblGrid>
              <a:tr h="8686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Activity</a:t>
                      </a:r>
                      <a:r>
                        <a:rPr lang="en-US" sz="1600" baseline="0" dirty="0" smtClean="0"/>
                        <a:t> 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Starting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Page Number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FY 14-15 Mayor’s Request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FY 13-14 Adopted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</a:t>
                      </a:r>
                      <a:r>
                        <a:rPr lang="en-US" sz="1600" baseline="0" dirty="0" smtClean="0"/>
                        <a:t> Change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% Change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3300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223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$58,035,949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$ 52,482,959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$ 5,552,990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10.6%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3361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225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$ 1,296,350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$ 1,248,542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$ 47,808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3.8%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1" dirty="0" smtClean="0"/>
              <a:t>Lowest crime rate since 1995- Down 3.7% this year. Safest city in New England.</a:t>
            </a:r>
          </a:p>
          <a:p>
            <a:r>
              <a:rPr lang="en-US" sz="1600" b="1" dirty="0" smtClean="0"/>
              <a:t>The </a:t>
            </a:r>
            <a:r>
              <a:rPr lang="en-US" sz="1600" b="1" dirty="0"/>
              <a:t>next-safest Connecticut city </a:t>
            </a:r>
            <a:r>
              <a:rPr lang="en-US" sz="1600" b="1" dirty="0" smtClean="0"/>
              <a:t>has </a:t>
            </a:r>
            <a:r>
              <a:rPr lang="en-US" sz="1600" b="1" dirty="0"/>
              <a:t>more than twice Stamford’s crime rate</a:t>
            </a:r>
            <a:r>
              <a:rPr lang="en-US" sz="1600" b="1" dirty="0" smtClean="0"/>
              <a:t>.</a:t>
            </a:r>
          </a:p>
          <a:p>
            <a:r>
              <a:rPr lang="en-US" sz="1600" b="1" dirty="0" smtClean="0"/>
              <a:t>Initiated Traffic Enforcement Unit- based on civilian complaints. Primary goal is to reduce accidents within the city limits.</a:t>
            </a:r>
          </a:p>
          <a:p>
            <a:r>
              <a:rPr lang="en-US" sz="1600" b="1" dirty="0" smtClean="0"/>
              <a:t>The Patrol Division handled over 120,000 calls for service. Officers made over 28,000 traffic stops.</a:t>
            </a:r>
          </a:p>
          <a:p>
            <a:r>
              <a:rPr lang="en-US" sz="1600" b="1" dirty="0" smtClean="0"/>
              <a:t>Narcotics and Organized crime unit. 633 Arrests, over $ 500,000 worth of illegal narcotics seized, 12 illegal weapons, and over  $ 1,500,000 cash seized with federal agencies.</a:t>
            </a:r>
          </a:p>
          <a:p>
            <a:r>
              <a:rPr lang="en-US" sz="1600" b="1" dirty="0" smtClean="0"/>
              <a:t>Special Response Team had 19 call outs. Bomb Squad had 128 call outs. Hostage Negotiation team had 5 call outs.</a:t>
            </a:r>
          </a:p>
          <a:p>
            <a:r>
              <a:rPr lang="en-US" sz="1600" b="1" dirty="0" smtClean="0"/>
              <a:t>Family Services Unit- Girls leadership program, Juvenile Review Board, Mighty Mites basketball, Summer camp program</a:t>
            </a:r>
          </a:p>
          <a:p>
            <a:r>
              <a:rPr lang="en-US" sz="1600" b="1" dirty="0" smtClean="0"/>
              <a:t>School Security assessments completed for all public schools.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92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b="1" dirty="0" smtClean="0"/>
              <a:t>Working with Risk Management in reducing claims. Saved substantial amounts of money since we have taken a more aggressive approach.</a:t>
            </a:r>
          </a:p>
          <a:p>
            <a:r>
              <a:rPr lang="en-US" sz="1600" b="1" dirty="0" smtClean="0"/>
              <a:t>Extra Duty office increased payment to city of over $ 1,000,000 based on the 16 % administrative fee from each side job.</a:t>
            </a:r>
          </a:p>
          <a:p>
            <a:r>
              <a:rPr lang="en-US" sz="1600" b="1" dirty="0" smtClean="0"/>
              <a:t>Traffic Enforcement Unit and M/V stops will increase revenue.</a:t>
            </a:r>
          </a:p>
          <a:p>
            <a:r>
              <a:rPr lang="en-US" sz="1600" b="1" dirty="0" smtClean="0"/>
              <a:t>Renegotiated the towing contracts which saved the city over the course of the contract.</a:t>
            </a:r>
          </a:p>
          <a:p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3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b="1" dirty="0" smtClean="0"/>
              <a:t>Training budget savings of over $ 100,000. More local department training and scheduling changes to have officers train while on duty in certain situations.</a:t>
            </a:r>
          </a:p>
          <a:p>
            <a:r>
              <a:rPr lang="en-US" sz="1600" b="1" dirty="0" smtClean="0"/>
              <a:t>Moved officers from task forces and specialty squads to increase the patrol division. This addition to patrol reduced minimum manpower overtime.</a:t>
            </a:r>
          </a:p>
          <a:p>
            <a:r>
              <a:rPr lang="en-US" sz="1600" b="1" dirty="0" smtClean="0"/>
              <a:t>Increased scrutiny of overtime expenditures.</a:t>
            </a:r>
          </a:p>
          <a:p>
            <a:r>
              <a:rPr lang="en-US" sz="1600" b="1" dirty="0" smtClean="0"/>
              <a:t>Received $ 630,000 in new grant monies in 2013/2014.</a:t>
            </a:r>
          </a:p>
          <a:p>
            <a:pPr marL="0" indent="0">
              <a:buNone/>
            </a:pPr>
            <a:endParaRPr lang="en-US" sz="1600" b="1" dirty="0" smtClean="0"/>
          </a:p>
          <a:p>
            <a:endParaRPr lang="en-US" sz="1600" b="1" dirty="0" smtClean="0"/>
          </a:p>
          <a:p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2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Requests for 2014-2015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1" dirty="0" smtClean="0"/>
              <a:t>Increase the civilian head count within the department. This would assist in more efficient customer service, move officers into patrol, and assist in records retention.</a:t>
            </a:r>
          </a:p>
          <a:p>
            <a:r>
              <a:rPr lang="en-US" sz="1600" b="1" dirty="0" smtClean="0"/>
              <a:t>Continue to hire more Officers throughout the fiscal year to reduce overtime and prepare for pending retirements.</a:t>
            </a:r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Operating Budget Request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fontAlgn="t">
              <a:spcBef>
                <a:spcPts val="0"/>
              </a:spcBef>
              <a:buNone/>
            </a:pPr>
            <a:r>
              <a:rPr lang="en-US" b="1" u="sng" dirty="0" smtClean="0">
                <a:solidFill>
                  <a:srgbClr val="000000"/>
                </a:solidFill>
                <a:latin typeface="Palatino Linotype"/>
              </a:rPr>
              <a:t>ANIMAL CONTROL</a:t>
            </a:r>
          </a:p>
          <a:p>
            <a:pPr marL="0" indent="0" algn="ctr" fontAlgn="t">
              <a:spcBef>
                <a:spcPts val="0"/>
              </a:spcBef>
              <a:buNone/>
            </a:pPr>
            <a:endParaRPr lang="en-US" dirty="0" smtClean="0">
              <a:solidFill>
                <a:srgbClr val="000000"/>
              </a:solidFill>
              <a:latin typeface="Palatino Linotype"/>
            </a:endParaRPr>
          </a:p>
          <a:p>
            <a:pPr marL="0" fontAlgn="t"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latin typeface="Palatino Linotype"/>
              </a:rPr>
              <a:t>T</a:t>
            </a:r>
            <a:r>
              <a:rPr lang="en-US" dirty="0" smtClean="0">
                <a:solidFill>
                  <a:srgbClr val="000000"/>
                </a:solidFill>
                <a:latin typeface="Palatino Linotype"/>
              </a:rPr>
              <a:t>otal </a:t>
            </a:r>
            <a:r>
              <a:rPr lang="en-US" dirty="0">
                <a:solidFill>
                  <a:srgbClr val="000000"/>
                </a:solidFill>
                <a:latin typeface="Palatino Linotype"/>
              </a:rPr>
              <a:t>Funding Request FY 14-15 (All Activities)</a:t>
            </a:r>
            <a:endParaRPr lang="en-US" dirty="0">
              <a:latin typeface="Arial"/>
            </a:endParaRPr>
          </a:p>
          <a:p>
            <a:pPr marL="0" indent="0" fontAlgn="t">
              <a:spcBef>
                <a:spcPts val="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Palatino Linotype"/>
              </a:rPr>
              <a:t>     $ 427,316</a:t>
            </a:r>
            <a:endParaRPr lang="en-US" dirty="0">
              <a:latin typeface="Arial"/>
            </a:endParaRPr>
          </a:p>
          <a:p>
            <a:pPr marL="0" fontAlgn="t"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latin typeface="Palatino Linotype"/>
              </a:rPr>
              <a:t>Change from FY 13-14 Adopted</a:t>
            </a:r>
            <a:endParaRPr lang="en-US" dirty="0">
              <a:latin typeface="Arial"/>
            </a:endParaRPr>
          </a:p>
          <a:p>
            <a:pPr marL="0" fontAlgn="t"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latin typeface="Palatino Linotype"/>
              </a:rPr>
              <a:t>$ </a:t>
            </a:r>
            <a:r>
              <a:rPr lang="en-US" dirty="0" smtClean="0">
                <a:solidFill>
                  <a:srgbClr val="000000"/>
                </a:solidFill>
                <a:latin typeface="Palatino Linotype"/>
              </a:rPr>
              <a:t>61,546</a:t>
            </a:r>
            <a:endParaRPr lang="en-US" dirty="0">
              <a:latin typeface="Arial"/>
            </a:endParaRPr>
          </a:p>
          <a:p>
            <a:pPr marL="0" fontAlgn="t"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latin typeface="Palatino Linotype"/>
              </a:rPr>
              <a:t>Human Capital/Personnel FY 14-15 (All Activities)</a:t>
            </a:r>
            <a:endParaRPr lang="en-US" dirty="0">
              <a:latin typeface="Arial"/>
            </a:endParaRPr>
          </a:p>
          <a:p>
            <a:pPr marL="0" fontAlgn="t"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latin typeface="Palatino Linotype"/>
              </a:rPr>
              <a:t>$ </a:t>
            </a:r>
            <a:r>
              <a:rPr lang="en-US" dirty="0" smtClean="0">
                <a:solidFill>
                  <a:srgbClr val="000000"/>
                </a:solidFill>
                <a:latin typeface="Palatino Linotype"/>
              </a:rPr>
              <a:t>216,005</a:t>
            </a:r>
            <a:endParaRPr lang="en-US" dirty="0">
              <a:latin typeface="Arial"/>
            </a:endParaRPr>
          </a:p>
          <a:p>
            <a:pPr marL="0" fontAlgn="t"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latin typeface="Palatino Linotype"/>
              </a:rPr>
              <a:t>Change from FY 13-14 Adopted</a:t>
            </a:r>
            <a:endParaRPr lang="en-US" dirty="0">
              <a:latin typeface="Arial"/>
            </a:endParaRPr>
          </a:p>
          <a:p>
            <a:pPr marL="0" fontAlgn="t"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latin typeface="Palatino Linotype"/>
              </a:rPr>
              <a:t>$ </a:t>
            </a:r>
            <a:r>
              <a:rPr lang="en-US" dirty="0" smtClean="0">
                <a:solidFill>
                  <a:srgbClr val="000000"/>
                </a:solidFill>
                <a:latin typeface="Palatino Linotype"/>
              </a:rPr>
              <a:t>1,567</a:t>
            </a:r>
            <a:endParaRPr lang="en-US" dirty="0">
              <a:latin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5562600"/>
            <a:ext cx="75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*  Total </a:t>
            </a:r>
            <a:r>
              <a:rPr lang="en-US" dirty="0"/>
              <a:t>funding excluding OPEB contribution, </a:t>
            </a:r>
            <a:r>
              <a:rPr lang="en-US" dirty="0" smtClean="0"/>
              <a:t>classified pension </a:t>
            </a:r>
            <a:r>
              <a:rPr lang="en-US" dirty="0" smtClean="0"/>
              <a:t>fund,  </a:t>
            </a:r>
            <a:r>
              <a:rPr lang="en-US" dirty="0"/>
              <a:t>equals ( $ </a:t>
            </a:r>
            <a:r>
              <a:rPr lang="en-US" dirty="0" smtClean="0"/>
              <a:t>366,438) </a:t>
            </a:r>
            <a:r>
              <a:rPr lang="en-US" dirty="0"/>
              <a:t>Difference of $ </a:t>
            </a:r>
            <a:r>
              <a:rPr lang="en-US" dirty="0" smtClean="0"/>
              <a:t>668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4970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211</TotalTime>
  <Words>523</Words>
  <Application>Microsoft Office PowerPoint</Application>
  <PresentationFormat>On-screen Show (4:3)</PresentationFormat>
  <Paragraphs>75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Executive</vt:lpstr>
      <vt:lpstr>FY 2014-2015  Budget Presentation to Board of Finance</vt:lpstr>
      <vt:lpstr>Summary of Operating Budget Request</vt:lpstr>
      <vt:lpstr>Operating Budget Request by Activity</vt:lpstr>
      <vt:lpstr>Operational Highlights</vt:lpstr>
      <vt:lpstr>Financial Highlights</vt:lpstr>
      <vt:lpstr>Cost Management</vt:lpstr>
      <vt:lpstr>Significant Requests for 2014-2015</vt:lpstr>
      <vt:lpstr>Summary of Operating Budget Request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 2014-2015  Budget Presentation to Board of Finance</dc:title>
  <dc:creator>Lynda</dc:creator>
  <cp:lastModifiedBy>Duckworth, Scott</cp:lastModifiedBy>
  <cp:revision>26</cp:revision>
  <cp:lastPrinted>2014-03-18T14:37:42Z</cp:lastPrinted>
  <dcterms:created xsi:type="dcterms:W3CDTF">2014-03-11T16:32:46Z</dcterms:created>
  <dcterms:modified xsi:type="dcterms:W3CDTF">2014-03-18T14:37:47Z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1458837102</vt:i4>
  </property>
  <property fmtid="{D5CDD505-2E9C-101B-9397-08002B2CF9AE}" pid="3" name="_NewReviewCycle">
    <vt:lpwstr/>
  </property>
  <property fmtid="{D5CDD505-2E9C-101B-9397-08002B2CF9AE}" pid="4" name="_EmailSubject">
    <vt:lpwstr>Police Budget Presentation </vt:lpwstr>
  </property>
  <property fmtid="{D5CDD505-2E9C-101B-9397-08002B2CF9AE}" pid="5" name="_AuthorEmail">
    <vt:lpwstr>SDuckworth@StamfordCT.gov</vt:lpwstr>
  </property>
  <property fmtid="{D5CDD505-2E9C-101B-9397-08002B2CF9AE}" pid="6" name="_AuthorEmailDisplayName">
    <vt:lpwstr>Duckworth, Scott</vt:lpwstr>
  </property>
  <property fmtid="{D5CDD505-2E9C-101B-9397-08002B2CF9AE}" pid="7" name="_PreviousAdHocReviewCycleID">
    <vt:i4>1811265687</vt:i4>
  </property>
</Properties>
</file>