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492" y="7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6B00AE-E5B2-4A97-9B07-B274A2899BBB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17E4D-024C-479E-B399-07F3BF0D7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9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A507-096B-4393-B63B-B87B1CF38C8F}" type="datetime1">
              <a:rPr lang="en-US" smtClean="0"/>
              <a:t>3/17/2014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EEDA-DA35-4854-93FD-9C14C41C2308}" type="datetime1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0C5A-A1E2-40A5-9484-2D674FC1BAE2}" type="datetime1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37C16-1162-4C76-8DCA-11C6236C9DEE}" type="datetime1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4E36-9251-4A39-9CC7-8FDD65CAC274}" type="datetime1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5D71-A3D5-4195-8772-0B3C8257EA47}" type="datetime1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A9F0-2530-4041-B7B9-3F2EA7AD6C40}" type="datetime1">
              <a:rPr lang="en-US" smtClean="0"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8751-029F-4DF3-8B12-79D97D32AEBD}" type="datetime1">
              <a:rPr lang="en-US" smtClean="0"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0719-253B-4952-82C4-BA5CB3263DEE}" type="datetime1">
              <a:rPr lang="en-US" smtClean="0"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02BD-C24D-493A-80FD-D7BF28DAE6E3}" type="datetime1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2D10-5350-47C9-A4AB-50C77788348C}" type="datetime1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E8460DD-205B-48F7-B1D3-A7A17A8447B5}" type="datetime1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50000">
              <a:schemeClr val="bg1">
                <a:tint val="80000"/>
                <a:satMod val="25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handler\Desktop\SealColor300pix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"/>
                    </a14:imgEffect>
                    <a14:imgEffect>
                      <a14:brightnessContrast bright="25000" contrast="-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34360"/>
            <a:ext cx="2895600" cy="3503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95299"/>
            <a:ext cx="7772400" cy="2209801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FY 2014-2015 </a:t>
            </a:r>
            <a:br>
              <a:rPr lang="en-US" sz="4400" b="1" dirty="0" smtClean="0">
                <a:solidFill>
                  <a:schemeClr val="tx1"/>
                </a:solidFill>
              </a:rPr>
            </a:br>
            <a:r>
              <a:rPr lang="en-US" sz="4400" b="1" dirty="0" smtClean="0">
                <a:solidFill>
                  <a:schemeClr val="tx1"/>
                </a:solidFill>
              </a:rPr>
              <a:t>Budget Presentation to Board of Finance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49292"/>
            <a:ext cx="6400800" cy="727707"/>
          </a:xfrm>
        </p:spPr>
        <p:txBody>
          <a:bodyPr/>
          <a:lstStyle/>
          <a:p>
            <a:r>
              <a:rPr lang="en-US" b="1" dirty="0" smtClean="0"/>
              <a:t>March [], 2014</a:t>
            </a:r>
            <a:endParaRPr lang="en-US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3886200"/>
            <a:ext cx="64008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sz="3200" b="1" i="1" dirty="0" smtClean="0">
                <a:solidFill>
                  <a:schemeClr val="tx1"/>
                </a:solidFill>
                <a:latin typeface="+mn-lt"/>
              </a:rPr>
              <a:t>[Terry Connors Ice Rink]</a:t>
            </a:r>
          </a:p>
          <a:p>
            <a:r>
              <a:rPr lang="en-US" sz="3200" b="1" i="1" dirty="0" smtClean="0">
                <a:solidFill>
                  <a:schemeClr val="tx1"/>
                </a:solidFill>
                <a:latin typeface="+mn-lt"/>
              </a:rPr>
              <a:t>[Laurie Albano, Superintendent of Recreation Services]</a:t>
            </a:r>
            <a:endParaRPr lang="en-US" sz="3200" b="1" i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6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Operating Budget Request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2122581"/>
              </p:ext>
            </p:extLst>
          </p:nvPr>
        </p:nvGraphicFramePr>
        <p:xfrm>
          <a:off x="457200" y="2514600"/>
          <a:ext cx="8229600" cy="238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Funding Request</a:t>
                      </a:r>
                      <a:r>
                        <a:rPr lang="en-US" baseline="0" dirty="0" smtClean="0"/>
                        <a:t> FY 14-15 (All Activities)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$791,405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Change</a:t>
                      </a:r>
                      <a:r>
                        <a:rPr lang="en-US" baseline="0" dirty="0" smtClean="0"/>
                        <a:t> from FY 13-14 Adopted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$752,599 +$</a:t>
                      </a:r>
                      <a:r>
                        <a:rPr lang="en-US" dirty="0" smtClean="0"/>
                        <a:t>38,806 </a:t>
                      </a:r>
                      <a:endParaRPr lang="en-US" dirty="0"/>
                    </a:p>
                  </a:txBody>
                  <a:tcPr/>
                </a:tc>
              </a:tr>
              <a:tr h="2082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Human Capital/Personnel</a:t>
                      </a:r>
                      <a:r>
                        <a:rPr lang="en-US" baseline="0" dirty="0" smtClean="0"/>
                        <a:t> FY 14-15 (All Activities)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Change from FY 13-14</a:t>
                      </a:r>
                      <a:r>
                        <a:rPr lang="en-US" baseline="0" dirty="0" smtClean="0"/>
                        <a:t> Adopted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Budget Request by Activity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4906709"/>
              </p:ext>
            </p:extLst>
          </p:nvPr>
        </p:nvGraphicFramePr>
        <p:xfrm>
          <a:off x="152400" y="1752600"/>
          <a:ext cx="8839199" cy="4577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4119"/>
                <a:gridCol w="1513016"/>
                <a:gridCol w="1784865"/>
                <a:gridCol w="1786021"/>
                <a:gridCol w="1240589"/>
                <a:gridCol w="1240589"/>
              </a:tblGrid>
              <a:tr h="8686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Activity</a:t>
                      </a:r>
                      <a:r>
                        <a:rPr lang="en-US" sz="1600" baseline="0" dirty="0" smtClean="0"/>
                        <a:t> 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Starting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Page Number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FY 14-15 Mayor’s Request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FY 13-14 Adopted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</a:t>
                      </a:r>
                      <a:r>
                        <a:rPr lang="en-US" sz="1600" baseline="0" dirty="0" smtClean="0"/>
                        <a:t> Change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% Change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TCR/2136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180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791,405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752,599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38,806.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6%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Single sheet of ice facility at 17,000 sq. ft. open 360 days per year.</a:t>
            </a:r>
          </a:p>
          <a:p>
            <a:r>
              <a:rPr lang="en-US" dirty="0" smtClean="0"/>
              <a:t>Operational hours 18 </a:t>
            </a:r>
            <a:r>
              <a:rPr lang="en-US" dirty="0" err="1" smtClean="0"/>
              <a:t>hrs</a:t>
            </a:r>
            <a:r>
              <a:rPr lang="en-US" dirty="0" smtClean="0"/>
              <a:t> per day/6,480 </a:t>
            </a:r>
            <a:r>
              <a:rPr lang="en-US" dirty="0" err="1" smtClean="0"/>
              <a:t>hrs</a:t>
            </a:r>
            <a:r>
              <a:rPr lang="en-US" dirty="0" smtClean="0"/>
              <a:t> per yr.</a:t>
            </a:r>
          </a:p>
          <a:p>
            <a:r>
              <a:rPr lang="en-US" dirty="0" smtClean="0"/>
              <a:t>Surface maintained hourly.</a:t>
            </a:r>
          </a:p>
          <a:p>
            <a:r>
              <a:rPr lang="en-US" dirty="0" smtClean="0"/>
              <a:t>Intensive/Critical monitoring and maintenance of mechanical/refrigeration systems.</a:t>
            </a:r>
          </a:p>
          <a:p>
            <a:r>
              <a:rPr lang="en-US" dirty="0" smtClean="0"/>
              <a:t>Offer a</a:t>
            </a:r>
            <a:r>
              <a:rPr lang="en-US" dirty="0" smtClean="0"/>
              <a:t> </a:t>
            </a:r>
            <a:r>
              <a:rPr lang="en-US" dirty="0" smtClean="0"/>
              <a:t>diverse menu of programs in </a:t>
            </a:r>
            <a:r>
              <a:rPr lang="en-US" dirty="0" smtClean="0"/>
              <a:t>hockey, figure skating </a:t>
            </a:r>
            <a:r>
              <a:rPr lang="en-US" dirty="0" smtClean="0"/>
              <a:t>and learn to skate with fees at reasonable price points for a public recreational facility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Host annually the Northeast Synchronized Skating Competition (3000 attendees and the FCIAC boys hockey tourney (4000 attendees).</a:t>
            </a:r>
            <a:endParaRPr lang="en-US" dirty="0" smtClean="0"/>
          </a:p>
          <a:p>
            <a:r>
              <a:rPr lang="en-US" dirty="0" smtClean="0"/>
              <a:t>Constant e</a:t>
            </a:r>
            <a:r>
              <a:rPr lang="en-US" dirty="0" smtClean="0"/>
              <a:t>mphasis </a:t>
            </a:r>
            <a:r>
              <a:rPr lang="en-US" dirty="0" smtClean="0"/>
              <a:t>on quality customer service and maintaining a strong relationship with our customers.</a:t>
            </a:r>
          </a:p>
          <a:p>
            <a:r>
              <a:rPr lang="en-US" dirty="0" smtClean="0"/>
              <a:t>TCR </a:t>
            </a:r>
            <a:r>
              <a:rPr lang="en-US" dirty="0" smtClean="0"/>
              <a:t>has its own web site</a:t>
            </a:r>
          </a:p>
          <a:p>
            <a:r>
              <a:rPr lang="en-US" dirty="0"/>
              <a:t>O</a:t>
            </a:r>
            <a:r>
              <a:rPr lang="en-US" dirty="0" smtClean="0"/>
              <a:t>n </a:t>
            </a:r>
            <a:r>
              <a:rPr lang="en-US" dirty="0" smtClean="0"/>
              <a:t>line registration </a:t>
            </a:r>
            <a:r>
              <a:rPr lang="en-US" dirty="0" smtClean="0"/>
              <a:t>is in the planning stage.</a:t>
            </a:r>
            <a:endParaRPr lang="en-US" dirty="0" smtClean="0"/>
          </a:p>
          <a:p>
            <a:r>
              <a:rPr lang="en-US" dirty="0" smtClean="0"/>
              <a:t>Service on average 10 to 12 groups/programs with 25,000 to 30,000 participants per year.</a:t>
            </a:r>
          </a:p>
          <a:p>
            <a:r>
              <a:rPr lang="en-US" dirty="0" smtClean="0"/>
              <a:t>Revenues continue to exceed expenses thereby making TCR a self sustaining facility.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2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TCR revenue is anticipated at $809,500 and an the operating requested budget is $791,405  which equals a $18,095 surplus.</a:t>
            </a:r>
          </a:p>
          <a:p>
            <a:r>
              <a:rPr lang="en-US" dirty="0" smtClean="0"/>
              <a:t>FT Salaries/OT/Differential/Seasonal staff/Clothing allowance account for 54% ($422,063) of the total TCR budget.</a:t>
            </a:r>
          </a:p>
          <a:p>
            <a:r>
              <a:rPr lang="en-US" dirty="0" smtClean="0"/>
              <a:t>Building Maintenance/Utilities account for 23% ($178,521) of the total TCR budget.</a:t>
            </a:r>
          </a:p>
          <a:p>
            <a:r>
              <a:rPr lang="en-US" dirty="0" smtClean="0"/>
              <a:t>Insurance/Pension/OPEB accounts for 20% ($155,980) of the total TCR budget.</a:t>
            </a:r>
          </a:p>
          <a:p>
            <a:r>
              <a:rPr lang="en-US" dirty="0" smtClean="0"/>
              <a:t>Office/Programming costs accounts for 5% ($34,841) of the total TCR budget. </a:t>
            </a:r>
          </a:p>
          <a:p>
            <a:r>
              <a:rPr lang="en-US" dirty="0" smtClean="0"/>
              <a:t>OPM Increase of new Pension/OPEB costs: +$ 50,582</a:t>
            </a:r>
          </a:p>
          <a:p>
            <a:r>
              <a:rPr lang="en-US" dirty="0" smtClean="0"/>
              <a:t>Decrease of salary line item: -$18,326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3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TCR is a labor intensive facility requiring staffing for various operations and the daily 18 </a:t>
            </a:r>
            <a:r>
              <a:rPr lang="en-US" dirty="0" err="1" smtClean="0"/>
              <a:t>hrs</a:t>
            </a:r>
            <a:r>
              <a:rPr lang="en-US" dirty="0" smtClean="0"/>
              <a:t> </a:t>
            </a:r>
            <a:r>
              <a:rPr lang="en-US" dirty="0" err="1" smtClean="0"/>
              <a:t>avg</a:t>
            </a:r>
            <a:r>
              <a:rPr lang="en-US" dirty="0" smtClean="0"/>
              <a:t> that it is open.  However revenues exceed expenses.</a:t>
            </a:r>
          </a:p>
          <a:p>
            <a:r>
              <a:rPr lang="en-US" dirty="0" smtClean="0"/>
              <a:t>TCR is also a high maintenance facility with many mechanical systems.  Maintenance is critical.</a:t>
            </a:r>
          </a:p>
          <a:p>
            <a:r>
              <a:rPr lang="en-US" dirty="0" smtClean="0"/>
              <a:t>Installed new </a:t>
            </a:r>
            <a:r>
              <a:rPr lang="en-US" dirty="0" err="1" smtClean="0"/>
              <a:t>Astro</a:t>
            </a:r>
            <a:r>
              <a:rPr lang="en-US" dirty="0" smtClean="0"/>
              <a:t> Foil on the ceiling to save on energy costs.</a:t>
            </a:r>
          </a:p>
          <a:p>
            <a:r>
              <a:rPr lang="en-US" dirty="0" smtClean="0"/>
              <a:t>Installed new energy efficient lighting </a:t>
            </a:r>
            <a:r>
              <a:rPr lang="en-US" dirty="0" smtClean="0"/>
              <a:t>over the rink ice surface.</a:t>
            </a:r>
          </a:p>
          <a:p>
            <a:r>
              <a:rPr lang="en-US" dirty="0" smtClean="0"/>
              <a:t>Installed light sensors in many rooms throughout the rink.</a:t>
            </a:r>
            <a:endParaRPr lang="en-US" dirty="0" smtClean="0"/>
          </a:p>
          <a:p>
            <a:r>
              <a:rPr lang="en-US" dirty="0" smtClean="0"/>
              <a:t>Under the Engineering </a:t>
            </a:r>
            <a:r>
              <a:rPr lang="en-US" dirty="0" err="1" smtClean="0"/>
              <a:t>Dept</a:t>
            </a:r>
            <a:r>
              <a:rPr lang="en-US" dirty="0" smtClean="0"/>
              <a:t> purview/there is Capital funding for new doors and door frames we hope to see installed soon which will also help with energy cost reduction.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2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Requests for 2014-2015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Operational b</a:t>
            </a:r>
            <a:r>
              <a:rPr lang="en-US" dirty="0" smtClean="0"/>
              <a:t>udget </a:t>
            </a:r>
            <a:r>
              <a:rPr lang="en-US" dirty="0" smtClean="0"/>
              <a:t>allocation is mostly flat and maintains current </a:t>
            </a:r>
            <a:r>
              <a:rPr lang="en-US" dirty="0" smtClean="0"/>
              <a:t>operations barring any emergency infrastructure and or mechanical issues on this 40 + year old facility.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755</TotalTime>
  <Words>482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Executive</vt:lpstr>
      <vt:lpstr>FY 2014-2015  Budget Presentation to Board of Finance</vt:lpstr>
      <vt:lpstr>Summary of Operating Budget Request</vt:lpstr>
      <vt:lpstr>Operating Budget Request by Activity</vt:lpstr>
      <vt:lpstr>Operational Highlights</vt:lpstr>
      <vt:lpstr>Financial Highlights</vt:lpstr>
      <vt:lpstr>Cost Management</vt:lpstr>
      <vt:lpstr>Significant Requests for 2014-2015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2014-2015  Budget Presentation to Board of Finance</dc:title>
  <dc:creator>Lynda</dc:creator>
  <cp:lastModifiedBy>Administrator</cp:lastModifiedBy>
  <cp:revision>23</cp:revision>
  <dcterms:created xsi:type="dcterms:W3CDTF">2014-03-11T16:32:46Z</dcterms:created>
  <dcterms:modified xsi:type="dcterms:W3CDTF">2014-03-17T21:32:56Z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1739247768</vt:i4>
  </property>
  <property fmtid="{D5CDD505-2E9C-101B-9397-08002B2CF9AE}" pid="3" name="_NewReviewCycle">
    <vt:lpwstr/>
  </property>
  <property fmtid="{D5CDD505-2E9C-101B-9397-08002B2CF9AE}" pid="4" name="_EmailSubject">
    <vt:lpwstr>Operations Budget </vt:lpwstr>
  </property>
  <property fmtid="{D5CDD505-2E9C-101B-9397-08002B2CF9AE}" pid="5" name="_AuthorEmail">
    <vt:lpwstr>JFahan@StamfordCT.gov</vt:lpwstr>
  </property>
  <property fmtid="{D5CDD505-2E9C-101B-9397-08002B2CF9AE}" pid="6" name="_AuthorEmailDisplayName">
    <vt:lpwstr>Fahan, Jacquie</vt:lpwstr>
  </property>
  <property fmtid="{D5CDD505-2E9C-101B-9397-08002B2CF9AE}" pid="7" name="_PreviousAdHocReviewCycleID">
    <vt:i4>267518599</vt:i4>
  </property>
</Properties>
</file>