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492" y="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[],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[Terry Connors Ice Rink]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[Laurie Albano, Superintendent of Recreation Services]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122581"/>
              </p:ext>
            </p:extLst>
          </p:nvPr>
        </p:nvGraphicFramePr>
        <p:xfrm>
          <a:off x="457200" y="2514600"/>
          <a:ext cx="8229600" cy="238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Activities)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$791,405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$752,599 +$</a:t>
                      </a:r>
                      <a:r>
                        <a:rPr lang="en-US" dirty="0" smtClean="0"/>
                        <a:t>38,806 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(All Activities)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906709"/>
              </p:ext>
            </p:extLst>
          </p:nvPr>
        </p:nvGraphicFramePr>
        <p:xfrm>
          <a:off x="152400" y="1752600"/>
          <a:ext cx="8839199" cy="457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4119"/>
                <a:gridCol w="1513016"/>
                <a:gridCol w="1784865"/>
                <a:gridCol w="1786021"/>
                <a:gridCol w="1240589"/>
                <a:gridCol w="1240589"/>
              </a:tblGrid>
              <a:tr h="8686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Starting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Page 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14-15 Mayor’s Request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13-14 Adopted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</a:t>
                      </a:r>
                      <a:r>
                        <a:rPr lang="en-US" sz="1600" baseline="0" dirty="0" smtClean="0"/>
                        <a:t> Change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% Change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TCR/2136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791,405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752,599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38,806.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Single sheet of ice facility at 17,000 sq. ft. open 360 days per year.</a:t>
            </a:r>
          </a:p>
          <a:p>
            <a:r>
              <a:rPr lang="en-US" dirty="0" smtClean="0"/>
              <a:t>Operational hours 18 </a:t>
            </a:r>
            <a:r>
              <a:rPr lang="en-US" dirty="0" err="1" smtClean="0"/>
              <a:t>hrs</a:t>
            </a:r>
            <a:r>
              <a:rPr lang="en-US" dirty="0" smtClean="0"/>
              <a:t> per day/6,480 </a:t>
            </a:r>
            <a:r>
              <a:rPr lang="en-US" dirty="0" err="1" smtClean="0"/>
              <a:t>hrs</a:t>
            </a:r>
            <a:r>
              <a:rPr lang="en-US" dirty="0" smtClean="0"/>
              <a:t> per yr.</a:t>
            </a:r>
          </a:p>
          <a:p>
            <a:r>
              <a:rPr lang="en-US" dirty="0" smtClean="0"/>
              <a:t>Surface maintained hourly.</a:t>
            </a:r>
          </a:p>
          <a:p>
            <a:r>
              <a:rPr lang="en-US" dirty="0" smtClean="0"/>
              <a:t>Intensive/Critical monitoring and maintenance of mechanical/refrigeration systems.</a:t>
            </a:r>
          </a:p>
          <a:p>
            <a:r>
              <a:rPr lang="en-US" dirty="0" smtClean="0"/>
              <a:t>Offer a</a:t>
            </a:r>
            <a:r>
              <a:rPr lang="en-US" dirty="0" smtClean="0"/>
              <a:t> </a:t>
            </a:r>
            <a:r>
              <a:rPr lang="en-US" dirty="0" smtClean="0"/>
              <a:t>diverse menu of programs in </a:t>
            </a:r>
            <a:r>
              <a:rPr lang="en-US" dirty="0" smtClean="0"/>
              <a:t>hockey, figure skating </a:t>
            </a:r>
            <a:r>
              <a:rPr lang="en-US" dirty="0" smtClean="0"/>
              <a:t>and learn to skate with fees at reasonable price points for a public recreational facility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Host annually the Northeast Synchronized Skating Competition (3000 attendees and the FCIAC boys hockey tourney (4000 attendees).</a:t>
            </a:r>
            <a:endParaRPr lang="en-US" dirty="0" smtClean="0"/>
          </a:p>
          <a:p>
            <a:r>
              <a:rPr lang="en-US" dirty="0" smtClean="0"/>
              <a:t>Constant e</a:t>
            </a:r>
            <a:r>
              <a:rPr lang="en-US" dirty="0" smtClean="0"/>
              <a:t>mphasis </a:t>
            </a:r>
            <a:r>
              <a:rPr lang="en-US" dirty="0" smtClean="0"/>
              <a:t>on quality customer service and maintaining a strong relationship with our customers.</a:t>
            </a:r>
          </a:p>
          <a:p>
            <a:r>
              <a:rPr lang="en-US" dirty="0" smtClean="0"/>
              <a:t>TCR </a:t>
            </a:r>
            <a:r>
              <a:rPr lang="en-US" dirty="0" smtClean="0"/>
              <a:t>has its own web site</a:t>
            </a:r>
          </a:p>
          <a:p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 smtClean="0"/>
              <a:t>line registration </a:t>
            </a:r>
            <a:r>
              <a:rPr lang="en-US" dirty="0" smtClean="0"/>
              <a:t>is in the planning stage.</a:t>
            </a:r>
            <a:endParaRPr lang="en-US" dirty="0" smtClean="0"/>
          </a:p>
          <a:p>
            <a:r>
              <a:rPr lang="en-US" dirty="0" smtClean="0"/>
              <a:t>Service on average 10 to 12 groups/programs with 25,000 to 30,000 participants per year.</a:t>
            </a:r>
          </a:p>
          <a:p>
            <a:r>
              <a:rPr lang="en-US" dirty="0" smtClean="0"/>
              <a:t>Revenues continue to exceed expenses thereby making TCR a self sustaining facility.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TCR revenue is anticipated at $809,500 and an the operating requested budget is $791,405  which equals a $18,095 surplus.</a:t>
            </a:r>
          </a:p>
          <a:p>
            <a:r>
              <a:rPr lang="en-US" dirty="0" smtClean="0"/>
              <a:t>FT Salaries/OT/Differential/Seasonal staff/Clothing allowance account for 54% ($422,063) of the total TCR budget.</a:t>
            </a:r>
          </a:p>
          <a:p>
            <a:r>
              <a:rPr lang="en-US" dirty="0" smtClean="0"/>
              <a:t>Building Maintenance/Utilities account for 23% ($178,521) of the total TCR budget.</a:t>
            </a:r>
          </a:p>
          <a:p>
            <a:r>
              <a:rPr lang="en-US" dirty="0" smtClean="0"/>
              <a:t>Insurance/Pension/OPEB accounts for 20% ($155,980) of the total TCR budget.</a:t>
            </a:r>
          </a:p>
          <a:p>
            <a:r>
              <a:rPr lang="en-US" dirty="0" smtClean="0"/>
              <a:t>Office/Programming costs accounts for 5% ($34,841) of the total TCR budget. </a:t>
            </a:r>
          </a:p>
          <a:p>
            <a:r>
              <a:rPr lang="en-US" dirty="0" smtClean="0"/>
              <a:t>OPM Increase of new Pension/OPEB costs: +$ 50,582</a:t>
            </a:r>
          </a:p>
          <a:p>
            <a:r>
              <a:rPr lang="en-US" dirty="0" smtClean="0"/>
              <a:t>Decrease of salary line item: -$18,326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TCR is a labor intensive facility requiring staffing for various operations and the daily 18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 err="1" smtClean="0"/>
              <a:t>avg</a:t>
            </a:r>
            <a:r>
              <a:rPr lang="en-US" dirty="0" smtClean="0"/>
              <a:t> that it is open.  However revenues exceed expenses.</a:t>
            </a:r>
          </a:p>
          <a:p>
            <a:r>
              <a:rPr lang="en-US" dirty="0" smtClean="0"/>
              <a:t>TCR is also a high maintenance facility with many mechanical systems.  Maintenance is critical.</a:t>
            </a:r>
          </a:p>
          <a:p>
            <a:r>
              <a:rPr lang="en-US" dirty="0" smtClean="0"/>
              <a:t>Installed new </a:t>
            </a:r>
            <a:r>
              <a:rPr lang="en-US" dirty="0" err="1" smtClean="0"/>
              <a:t>Astro</a:t>
            </a:r>
            <a:r>
              <a:rPr lang="en-US" dirty="0" smtClean="0"/>
              <a:t> Foil on the ceiling to save on energy costs.</a:t>
            </a:r>
          </a:p>
          <a:p>
            <a:r>
              <a:rPr lang="en-US" dirty="0" smtClean="0"/>
              <a:t>Installed new energy efficient lighting </a:t>
            </a:r>
            <a:r>
              <a:rPr lang="en-US" dirty="0" smtClean="0"/>
              <a:t>over the rink ice surface.</a:t>
            </a:r>
          </a:p>
          <a:p>
            <a:r>
              <a:rPr lang="en-US" dirty="0" smtClean="0"/>
              <a:t>Installed light sensors in many rooms throughout the rink.</a:t>
            </a:r>
            <a:endParaRPr lang="en-US" dirty="0" smtClean="0"/>
          </a:p>
          <a:p>
            <a:r>
              <a:rPr lang="en-US" dirty="0" smtClean="0"/>
              <a:t>Under the Engineering </a:t>
            </a:r>
            <a:r>
              <a:rPr lang="en-US" dirty="0" err="1" smtClean="0"/>
              <a:t>Dept</a:t>
            </a:r>
            <a:r>
              <a:rPr lang="en-US" dirty="0" smtClean="0"/>
              <a:t> purview/there is Capital funding for new doors and door frames we hope to see installed soon which will also help with energy cost reduction.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 b</a:t>
            </a:r>
            <a:r>
              <a:rPr lang="en-US" dirty="0" smtClean="0"/>
              <a:t>udget </a:t>
            </a:r>
            <a:r>
              <a:rPr lang="en-US" dirty="0" smtClean="0"/>
              <a:t>allocation is mostly flat and maintains current </a:t>
            </a:r>
            <a:r>
              <a:rPr lang="en-US" dirty="0" smtClean="0"/>
              <a:t>operations barring any emergency infrastructure and or mechanical issues on this 40 + year old facility.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755</TotalTime>
  <Words>482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Administrator</cp:lastModifiedBy>
  <cp:revision>23</cp:revision>
  <dcterms:created xsi:type="dcterms:W3CDTF">2014-03-11T16:32:46Z</dcterms:created>
  <dcterms:modified xsi:type="dcterms:W3CDTF">2014-03-17T21:32:56Z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1739247768</vt:i4>
  </property>
  <property fmtid="{D5CDD505-2E9C-101B-9397-08002B2CF9AE}" pid="3" name="_NewReviewCycle">
    <vt:lpwstr/>
  </property>
  <property fmtid="{D5CDD505-2E9C-101B-9397-08002B2CF9AE}" pid="4" name="_EmailSubject">
    <vt:lpwstr>Operations Budget </vt:lpwstr>
  </property>
  <property fmtid="{D5CDD505-2E9C-101B-9397-08002B2CF9AE}" pid="5" name="_AuthorEmail">
    <vt:lpwstr>JFahan@StamfordCT.gov</vt:lpwstr>
  </property>
  <property fmtid="{D5CDD505-2E9C-101B-9397-08002B2CF9AE}" pid="6" name="_AuthorEmailDisplayName">
    <vt:lpwstr>Fahan, Jacquie</vt:lpwstr>
  </property>
  <property fmtid="{D5CDD505-2E9C-101B-9397-08002B2CF9AE}" pid="7" name="_PreviousAdHocReviewCycleID">
    <vt:i4>267518599</vt:i4>
  </property>
</Properties>
</file>