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9"/>
  </p:notesMasterIdLst>
  <p:sldIdLst>
    <p:sldId id="256" r:id="rId2"/>
    <p:sldId id="259" r:id="rId3"/>
    <p:sldId id="257" r:id="rId4"/>
    <p:sldId id="258" r:id="rId5"/>
    <p:sldId id="260" r:id="rId6"/>
    <p:sldId id="261" r:id="rId7"/>
    <p:sldId id="262" r:id="rId8"/>
  </p:sldIdLst>
  <p:sldSz cx="9144000" cy="6858000" type="screen4x3"/>
  <p:notesSz cx="6973888"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7" d="100"/>
          <a:sy n="107" d="100"/>
        </p:scale>
        <p:origin x="-84" y="-8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22018" cy="461804"/>
          </a:xfrm>
          <a:prstGeom prst="rect">
            <a:avLst/>
          </a:prstGeom>
        </p:spPr>
        <p:txBody>
          <a:bodyPr vert="horz" lIns="92620" tIns="46310" rIns="92620" bIns="46310" rtlCol="0"/>
          <a:lstStyle>
            <a:lvl1pPr algn="l">
              <a:defRPr sz="1200"/>
            </a:lvl1pPr>
          </a:lstStyle>
          <a:p>
            <a:endParaRPr lang="en-US"/>
          </a:p>
        </p:txBody>
      </p:sp>
      <p:sp>
        <p:nvSpPr>
          <p:cNvPr id="3" name="Date Placeholder 2"/>
          <p:cNvSpPr>
            <a:spLocks noGrp="1"/>
          </p:cNvSpPr>
          <p:nvPr>
            <p:ph type="dt" idx="1"/>
          </p:nvPr>
        </p:nvSpPr>
        <p:spPr>
          <a:xfrm>
            <a:off x="3950256" y="0"/>
            <a:ext cx="3022018" cy="461804"/>
          </a:xfrm>
          <a:prstGeom prst="rect">
            <a:avLst/>
          </a:prstGeom>
        </p:spPr>
        <p:txBody>
          <a:bodyPr vert="horz" lIns="92620" tIns="46310" rIns="92620" bIns="46310" rtlCol="0"/>
          <a:lstStyle>
            <a:lvl1pPr algn="r">
              <a:defRPr sz="1200"/>
            </a:lvl1pPr>
          </a:lstStyle>
          <a:p>
            <a:fld id="{1D6B00AE-E5B2-4A97-9B07-B274A2899BBB}" type="datetimeFigureOut">
              <a:rPr lang="en-US" smtClean="0"/>
              <a:t>3/17/2014</a:t>
            </a:fld>
            <a:endParaRPr lang="en-US"/>
          </a:p>
        </p:txBody>
      </p:sp>
      <p:sp>
        <p:nvSpPr>
          <p:cNvPr id="4" name="Slide Image Placeholder 3"/>
          <p:cNvSpPr>
            <a:spLocks noGrp="1" noRot="1" noChangeAspect="1"/>
          </p:cNvSpPr>
          <p:nvPr>
            <p:ph type="sldImg" idx="2"/>
          </p:nvPr>
        </p:nvSpPr>
        <p:spPr>
          <a:xfrm>
            <a:off x="1177925" y="692150"/>
            <a:ext cx="4618038" cy="3463925"/>
          </a:xfrm>
          <a:prstGeom prst="rect">
            <a:avLst/>
          </a:prstGeom>
          <a:noFill/>
          <a:ln w="12700">
            <a:solidFill>
              <a:prstClr val="black"/>
            </a:solidFill>
          </a:ln>
        </p:spPr>
        <p:txBody>
          <a:bodyPr vert="horz" lIns="92620" tIns="46310" rIns="92620" bIns="46310" rtlCol="0" anchor="ctr"/>
          <a:lstStyle/>
          <a:p>
            <a:endParaRPr lang="en-US"/>
          </a:p>
        </p:txBody>
      </p:sp>
      <p:sp>
        <p:nvSpPr>
          <p:cNvPr id="5" name="Notes Placeholder 4"/>
          <p:cNvSpPr>
            <a:spLocks noGrp="1"/>
          </p:cNvSpPr>
          <p:nvPr>
            <p:ph type="body" sz="quarter" idx="3"/>
          </p:nvPr>
        </p:nvSpPr>
        <p:spPr>
          <a:xfrm>
            <a:off x="697389" y="4387136"/>
            <a:ext cx="5579110" cy="4156234"/>
          </a:xfrm>
          <a:prstGeom prst="rect">
            <a:avLst/>
          </a:prstGeom>
        </p:spPr>
        <p:txBody>
          <a:bodyPr vert="horz" lIns="92620" tIns="46310" rIns="92620" bIns="4631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772668"/>
            <a:ext cx="3022018" cy="461804"/>
          </a:xfrm>
          <a:prstGeom prst="rect">
            <a:avLst/>
          </a:prstGeom>
        </p:spPr>
        <p:txBody>
          <a:bodyPr vert="horz" lIns="92620" tIns="46310" rIns="92620" bIns="46310" rtlCol="0" anchor="b"/>
          <a:lstStyle>
            <a:lvl1pPr algn="l">
              <a:defRPr sz="1200"/>
            </a:lvl1pPr>
          </a:lstStyle>
          <a:p>
            <a:endParaRPr lang="en-US"/>
          </a:p>
        </p:txBody>
      </p:sp>
      <p:sp>
        <p:nvSpPr>
          <p:cNvPr id="7" name="Slide Number Placeholder 6"/>
          <p:cNvSpPr>
            <a:spLocks noGrp="1"/>
          </p:cNvSpPr>
          <p:nvPr>
            <p:ph type="sldNum" sz="quarter" idx="5"/>
          </p:nvPr>
        </p:nvSpPr>
        <p:spPr>
          <a:xfrm>
            <a:off x="3950256" y="8772668"/>
            <a:ext cx="3022018" cy="461804"/>
          </a:xfrm>
          <a:prstGeom prst="rect">
            <a:avLst/>
          </a:prstGeom>
        </p:spPr>
        <p:txBody>
          <a:bodyPr vert="horz" lIns="92620" tIns="46310" rIns="92620" bIns="46310" rtlCol="0" anchor="b"/>
          <a:lstStyle>
            <a:lvl1pPr algn="r">
              <a:defRPr sz="1200"/>
            </a:lvl1pPr>
          </a:lstStyle>
          <a:p>
            <a:fld id="{B6F17E4D-024C-479E-B399-07F3BF0D72DC}" type="slidenum">
              <a:rPr lang="en-US" smtClean="0"/>
              <a:t>‹#›</a:t>
            </a:fld>
            <a:endParaRPr lang="en-US"/>
          </a:p>
        </p:txBody>
      </p:sp>
    </p:spTree>
    <p:extLst>
      <p:ext uri="{BB962C8B-B14F-4D97-AF65-F5344CB8AC3E}">
        <p14:creationId xmlns:p14="http://schemas.microsoft.com/office/powerpoint/2010/main" val="1110295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1"/>
            <a:ext cx="7772400" cy="4267200"/>
          </a:xfrm>
        </p:spPr>
        <p:txBody>
          <a:bodyPr anchor="b">
            <a:noAutofit/>
          </a:bodyPr>
          <a:lstStyle>
            <a:lvl1pPr>
              <a:lnSpc>
                <a:spcPct val="100000"/>
              </a:lnSpc>
              <a:defRPr sz="8000"/>
            </a:lvl1pPr>
          </a:lstStyle>
          <a:p>
            <a:r>
              <a:rPr lang="en-US" smtClean="0"/>
              <a:t>Click to edit Master title style</a:t>
            </a:r>
            <a:endParaRPr lang="en-US" dirty="0"/>
          </a:p>
        </p:txBody>
      </p:sp>
      <p:sp>
        <p:nvSpPr>
          <p:cNvPr id="3" name="Subtitle 2"/>
          <p:cNvSpPr>
            <a:spLocks noGrp="1"/>
          </p:cNvSpPr>
          <p:nvPr>
            <p:ph type="subTitle" idx="1"/>
          </p:nvPr>
        </p:nvSpPr>
        <p:spPr>
          <a:xfrm>
            <a:off x="1371600" y="4953000"/>
            <a:ext cx="6400800" cy="1219200"/>
          </a:xfrm>
        </p:spPr>
        <p:txBody>
          <a:bodyPr>
            <a:normAutofit/>
          </a:bodyPr>
          <a:lstStyle>
            <a:lvl1pPr marL="0" indent="0" algn="ctr">
              <a:buNone/>
              <a:defRPr sz="2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7" name="Date Placeholder 6"/>
          <p:cNvSpPr>
            <a:spLocks noGrp="1"/>
          </p:cNvSpPr>
          <p:nvPr>
            <p:ph type="dt" sz="half" idx="10"/>
          </p:nvPr>
        </p:nvSpPr>
        <p:spPr/>
        <p:txBody>
          <a:bodyPr/>
          <a:lstStyle/>
          <a:p>
            <a:fld id="{DE2BA507-096B-4393-B63B-B87B1CF38C8F}" type="datetime1">
              <a:rPr lang="en-US" smtClean="0"/>
              <a:t>3/17/2014</a:t>
            </a:fld>
            <a:endParaRPr lang="en-US"/>
          </a:p>
        </p:txBody>
      </p:sp>
      <p:sp>
        <p:nvSpPr>
          <p:cNvPr id="8" name="Slide Number Placeholder 7"/>
          <p:cNvSpPr>
            <a:spLocks noGrp="1"/>
          </p:cNvSpPr>
          <p:nvPr>
            <p:ph type="sldNum" sz="quarter" idx="11"/>
          </p:nvPr>
        </p:nvSpPr>
        <p:spPr/>
        <p:txBody>
          <a:bodyPr/>
          <a:lstStyle/>
          <a:p>
            <a:fld id="{A90A6431-347B-4ED4-BB32-4132A66AF953}" type="slidenum">
              <a:rPr lang="en-US" smtClean="0"/>
              <a:t>‹#›</a:t>
            </a:fld>
            <a:endParaRPr lang="en-US"/>
          </a:p>
        </p:txBody>
      </p:sp>
      <p:sp>
        <p:nvSpPr>
          <p:cNvPr id="9" name="Footer Placeholder 8"/>
          <p:cNvSpPr>
            <a:spLocks noGrp="1"/>
          </p:cNvSpPr>
          <p:nvPr>
            <p:ph type="ftr" sz="quarter" idx="12"/>
          </p:nvPr>
        </p:nvSpPr>
        <p:spPr/>
        <p:txBody>
          <a:bodyPr/>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48FEEDA-DA35-4854-93FD-9C14C41C2308}" type="datetime1">
              <a:rPr lang="en-US" smtClean="0"/>
              <a:t>3/17/2014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90A6431-347B-4ED4-BB32-4132A66AF953}"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BC40C5A-A1E2-40A5-9484-2D674FC1BAE2}" type="datetime1">
              <a:rPr lang="en-US" smtClean="0"/>
              <a:t>3/17/2014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90A6431-347B-4ED4-BB32-4132A66AF953}"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lvl5pPr>
              <a:defRPr/>
            </a:lvl5pPr>
            <a:lvl6pPr>
              <a:defRPr/>
            </a:lvl6pPr>
            <a:lvl7pPr>
              <a:defRPr/>
            </a:lvl7pPr>
            <a:lvl8pPr>
              <a:defRPr/>
            </a:lvl8pPr>
            <a:lvl9pPr>
              <a:buFont typeface="Arial" pitchFamily="34" charset="0"/>
              <a:buChar cha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Date Placeholder 3"/>
          <p:cNvSpPr>
            <a:spLocks noGrp="1"/>
          </p:cNvSpPr>
          <p:nvPr>
            <p:ph type="dt" sz="half" idx="10"/>
          </p:nvPr>
        </p:nvSpPr>
        <p:spPr/>
        <p:txBody>
          <a:bodyPr/>
          <a:lstStyle/>
          <a:p>
            <a:fld id="{9AC37C16-1162-4C76-8DCA-11C6236C9DEE}" type="datetime1">
              <a:rPr lang="en-US" smtClean="0"/>
              <a:t>3/17/2014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90A6431-347B-4ED4-BB32-4132A66AF953}"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371600"/>
            <a:ext cx="7772400" cy="2505075"/>
          </a:xfrm>
        </p:spPr>
        <p:txBody>
          <a:bodyPr anchor="b"/>
          <a:lstStyle>
            <a:lvl1pPr algn="ctr" defTabSz="914400" rtl="0" eaLnBrk="1" latinLnBrk="0" hangingPunct="1">
              <a:lnSpc>
                <a:spcPct val="100000"/>
              </a:lnSpc>
              <a:spcBef>
                <a:spcPct val="0"/>
              </a:spcBef>
              <a:buNone/>
              <a:defRPr lang="en-US" sz="4800" kern="1200" dirty="0" smtClean="0">
                <a:solidFill>
                  <a:schemeClr val="tx2"/>
                </a:solidFill>
                <a:effectLst>
                  <a:outerShdw blurRad="63500" dist="38100" dir="5400000" algn="t" rotWithShape="0">
                    <a:prstClr val="black">
                      <a:alpha val="25000"/>
                    </a:prstClr>
                  </a:outerShdw>
                </a:effectLst>
                <a:latin typeface="+mn-lt"/>
                <a:ea typeface="+mj-ea"/>
                <a:cs typeface="+mj-cs"/>
              </a:defRPr>
            </a:lvl1pPr>
          </a:lstStyle>
          <a:p>
            <a:r>
              <a:rPr lang="en-US" smtClean="0"/>
              <a:t>Click to edit Master title style</a:t>
            </a:r>
            <a:endParaRPr lang="en-US" dirty="0"/>
          </a:p>
        </p:txBody>
      </p:sp>
      <p:sp>
        <p:nvSpPr>
          <p:cNvPr id="3" name="Text Placeholder 2"/>
          <p:cNvSpPr>
            <a:spLocks noGrp="1"/>
          </p:cNvSpPr>
          <p:nvPr>
            <p:ph type="body" idx="1"/>
          </p:nvPr>
        </p:nvSpPr>
        <p:spPr>
          <a:xfrm>
            <a:off x="722313" y="4068763"/>
            <a:ext cx="7772400" cy="1131887"/>
          </a:xfrm>
        </p:spPr>
        <p:txBody>
          <a:bodyPr anchor="t"/>
          <a:lstStyle>
            <a:lvl1pPr marL="0" indent="0" algn="ctr">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1524E36-9251-4A39-9CC7-8FDD65CAC274}" type="datetime1">
              <a:rPr lang="en-US" smtClean="0"/>
              <a:t>3/17/2014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90A6431-347B-4ED4-BB32-4132A66AF953}" type="slidenum">
              <a:rPr lang="en-US" smtClean="0"/>
              <a:t>‹#›</a:t>
            </a:fld>
            <a:endParaRPr lang="en-US"/>
          </a:p>
        </p:txBody>
      </p:sp>
      <p:sp>
        <p:nvSpPr>
          <p:cNvPr id="7" name="Oval 6"/>
          <p:cNvSpPr/>
          <p:nvPr/>
        </p:nvSpPr>
        <p:spPr>
          <a:xfrm>
            <a:off x="4495800"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4695825"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a:off x="4296728"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Content Placeholder 3"/>
          <p:cNvSpPr>
            <a:spLocks noGrp="1"/>
          </p:cNvSpPr>
          <p:nvPr>
            <p:ph sz="half" idx="2"/>
          </p:nvPr>
        </p:nvSpPr>
        <p:spPr>
          <a:xfrm>
            <a:off x="4648200" y="1600200"/>
            <a:ext cx="4038600" cy="4525963"/>
          </a:xfrm>
        </p:spPr>
        <p:txBody>
          <a:bodyPr/>
          <a:lstStyle>
            <a:lvl1pPr>
              <a:defRPr sz="24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5" name="Date Placeholder 4"/>
          <p:cNvSpPr>
            <a:spLocks noGrp="1"/>
          </p:cNvSpPr>
          <p:nvPr>
            <p:ph type="dt" sz="half" idx="10"/>
          </p:nvPr>
        </p:nvSpPr>
        <p:spPr/>
        <p:txBody>
          <a:bodyPr/>
          <a:lstStyle/>
          <a:p>
            <a:fld id="{978F5D71-A3D5-4195-8772-0B3C8257EA47}" type="datetime1">
              <a:rPr lang="en-US" smtClean="0"/>
              <a:t>3/17/2014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90A6431-347B-4ED4-BB32-4132A66AF953}" type="slidenum">
              <a:rPr lang="en-US" smtClean="0"/>
              <a:t>‹#›</a:t>
            </a:fld>
            <a:endParaRPr lang="en-US"/>
          </a:p>
        </p:txBody>
      </p:sp>
      <p:sp>
        <p:nvSpPr>
          <p:cNvPr id="9" name="Content Placeholder 8"/>
          <p:cNvSpPr>
            <a:spLocks noGrp="1"/>
          </p:cNvSpPr>
          <p:nvPr>
            <p:ph sz="quarter" idx="13"/>
          </p:nvPr>
        </p:nvSpPr>
        <p:spPr>
          <a:xfrm>
            <a:off x="365760" y="1600200"/>
            <a:ext cx="4041648" cy="452628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600200"/>
            <a:ext cx="4040188"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5" name="Text Placeholder 4"/>
          <p:cNvSpPr>
            <a:spLocks noGrp="1"/>
          </p:cNvSpPr>
          <p:nvPr>
            <p:ph type="body" sz="quarter" idx="3"/>
          </p:nvPr>
        </p:nvSpPr>
        <p:spPr>
          <a:xfrm>
            <a:off x="4648200" y="1600200"/>
            <a:ext cx="4041775"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7" name="Date Placeholder 6"/>
          <p:cNvSpPr>
            <a:spLocks noGrp="1"/>
          </p:cNvSpPr>
          <p:nvPr>
            <p:ph type="dt" sz="half" idx="10"/>
          </p:nvPr>
        </p:nvSpPr>
        <p:spPr/>
        <p:txBody>
          <a:bodyPr/>
          <a:lstStyle/>
          <a:p>
            <a:fld id="{EF34A9F0-2530-4041-B7B9-3F2EA7AD6C40}" type="datetime1">
              <a:rPr lang="en-US" smtClean="0"/>
              <a:t>3/17/2014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90A6431-347B-4ED4-BB32-4132A66AF953}" type="slidenum">
              <a:rPr lang="en-US" smtClean="0"/>
              <a:t>‹#›</a:t>
            </a:fld>
            <a:endParaRPr lang="en-US"/>
          </a:p>
        </p:txBody>
      </p:sp>
      <p:sp>
        <p:nvSpPr>
          <p:cNvPr id="11" name="Content Placeholder 10"/>
          <p:cNvSpPr>
            <a:spLocks noGrp="1"/>
          </p:cNvSpPr>
          <p:nvPr>
            <p:ph sz="quarter" idx="13"/>
          </p:nvPr>
        </p:nvSpPr>
        <p:spPr>
          <a:xfrm>
            <a:off x="457200" y="2212848"/>
            <a:ext cx="4041648" cy="391363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Content Placeholder 12"/>
          <p:cNvSpPr>
            <a:spLocks noGrp="1"/>
          </p:cNvSpPr>
          <p:nvPr>
            <p:ph sz="quarter" idx="14"/>
          </p:nvPr>
        </p:nvSpPr>
        <p:spPr>
          <a:xfrm>
            <a:off x="4672584" y="2212848"/>
            <a:ext cx="4041648" cy="39131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6D648751-029F-4DF3-8B12-79D97D32AEBD}" type="datetime1">
              <a:rPr lang="en-US" smtClean="0"/>
              <a:t>3/17/2014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90A6431-347B-4ED4-BB32-4132A66AF953}"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DD40719-253B-4952-82C4-BA5CB3263DEE}" type="datetime1">
              <a:rPr lang="en-US" smtClean="0"/>
              <a:t>3/17/2014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90A6431-347B-4ED4-BB32-4132A66AF953}"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907087" y="266700"/>
            <a:ext cx="3008313" cy="2095500"/>
          </a:xfrm>
        </p:spPr>
        <p:txBody>
          <a:bodyPr anchor="b"/>
          <a:lstStyle>
            <a:lvl1pPr algn="ctr">
              <a:lnSpc>
                <a:spcPct val="100000"/>
              </a:lnSpc>
              <a:defRPr sz="2800" b="0">
                <a:effectLst>
                  <a:outerShdw blurRad="50800" dist="25400" dir="5400000" algn="t" rotWithShape="0">
                    <a:prstClr val="black">
                      <a:alpha val="25000"/>
                    </a:prstClr>
                  </a:outerShdw>
                </a:effectLst>
              </a:defRPr>
            </a:lvl1pPr>
          </a:lstStyle>
          <a:p>
            <a:r>
              <a:rPr lang="en-US" smtClean="0"/>
              <a:t>Click to edit Master title style</a:t>
            </a:r>
            <a:endParaRPr lang="en-US" dirty="0"/>
          </a:p>
        </p:txBody>
      </p:sp>
      <p:sp>
        <p:nvSpPr>
          <p:cNvPr id="3" name="Content Placeholder 2"/>
          <p:cNvSpPr>
            <a:spLocks noGrp="1"/>
          </p:cNvSpPr>
          <p:nvPr>
            <p:ph idx="1"/>
          </p:nvPr>
        </p:nvSpPr>
        <p:spPr>
          <a:xfrm>
            <a:off x="719137" y="273050"/>
            <a:ext cx="4995863"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5907087" y="2438400"/>
            <a:ext cx="3008313" cy="3687763"/>
          </a:xfrm>
        </p:spPr>
        <p:txBody>
          <a:bodyPr>
            <a:normAutofit/>
          </a:bodyPr>
          <a:lstStyle>
            <a:lvl1pPr marL="0" indent="0" algn="ctr">
              <a:lnSpc>
                <a:spcPct val="125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7B102BD-C24D-493A-80FD-D7BF28DAE6E3}" type="datetime1">
              <a:rPr lang="en-US" smtClean="0"/>
              <a:t>3/17/2014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90A6431-347B-4ED4-BB32-4132A66AF953}"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79576" y="228600"/>
            <a:ext cx="5711824" cy="895350"/>
          </a:xfrm>
        </p:spPr>
        <p:txBody>
          <a:bodyPr anchor="b"/>
          <a:lstStyle>
            <a:lvl1pPr algn="ctr">
              <a:lnSpc>
                <a:spcPct val="100000"/>
              </a:lnSpc>
              <a:defRPr sz="2800" b="0"/>
            </a:lvl1pPr>
          </a:lstStyle>
          <a:p>
            <a:r>
              <a:rPr lang="en-US" smtClean="0"/>
              <a:t>Click to edit Master title style</a:t>
            </a:r>
            <a:endParaRPr lang="en-US" dirty="0"/>
          </a:p>
        </p:txBody>
      </p:sp>
      <p:sp>
        <p:nvSpPr>
          <p:cNvPr id="3" name="Picture Placeholder 2"/>
          <p:cNvSpPr>
            <a:spLocks noGrp="1"/>
          </p:cNvSpPr>
          <p:nvPr>
            <p:ph type="pic" idx="1"/>
          </p:nvPr>
        </p:nvSpPr>
        <p:spPr>
          <a:xfrm>
            <a:off x="1508126" y="1143000"/>
            <a:ext cx="6054724" cy="4541044"/>
          </a:xfrm>
          <a:ln w="76200">
            <a:solidFill>
              <a:schemeClr val="bg1"/>
            </a:solidFill>
          </a:ln>
          <a:effectLst>
            <a:outerShdw blurRad="88900" dist="50800" dir="5400000" algn="ctr" rotWithShape="0">
              <a:srgbClr val="000000">
                <a:alpha val="25000"/>
              </a:srgbClr>
            </a:outerShdw>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679576" y="5810250"/>
            <a:ext cx="5711824" cy="5334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E822D10-5350-47C9-A4AB-50C77788348C}" type="datetime1">
              <a:rPr lang="en-US" smtClean="0"/>
              <a:t>3/17/2014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90A6431-347B-4ED4-BB32-4132A66AF953}"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0"/>
            <a:ext cx="8229600" cy="1600200"/>
          </a:xfrm>
          <a:prstGeom prst="rect">
            <a:avLst/>
          </a:prstGeom>
        </p:spPr>
        <p:txBody>
          <a:bodyPr vert="horz" lIns="91440" tIns="45720" rIns="91440" bIns="45720" rtlCol="0" anchor="b">
            <a:no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Date Placeholder 3"/>
          <p:cNvSpPr>
            <a:spLocks noGrp="1"/>
          </p:cNvSpPr>
          <p:nvPr>
            <p:ph type="dt" sz="half" idx="2"/>
          </p:nvPr>
        </p:nvSpPr>
        <p:spPr>
          <a:xfrm>
            <a:off x="6363347" y="6356350"/>
            <a:ext cx="2085975" cy="365125"/>
          </a:xfrm>
          <a:prstGeom prst="rect">
            <a:avLst/>
          </a:prstGeom>
        </p:spPr>
        <p:txBody>
          <a:bodyPr vert="horz" lIns="91440" tIns="45720" rIns="45720" bIns="45720" rtlCol="0" anchor="ctr"/>
          <a:lstStyle>
            <a:lvl1pPr algn="r">
              <a:defRPr sz="1200">
                <a:solidFill>
                  <a:schemeClr val="tx1">
                    <a:lumMod val="65000"/>
                    <a:lumOff val="35000"/>
                  </a:schemeClr>
                </a:solidFill>
                <a:latin typeface="Century Gothic" pitchFamily="34" charset="0"/>
              </a:defRPr>
            </a:lvl1pPr>
          </a:lstStyle>
          <a:p>
            <a:fld id="{0E8460DD-205B-48F7-B1D3-A7A17A8447B5}" type="datetime1">
              <a:rPr lang="en-US" smtClean="0"/>
              <a:t>3/17/2014</a:t>
            </a:fld>
            <a:endParaRPr lang="en-US"/>
          </a:p>
        </p:txBody>
      </p:sp>
      <p:sp>
        <p:nvSpPr>
          <p:cNvPr id="5" name="Footer Placeholder 4"/>
          <p:cNvSpPr>
            <a:spLocks noGrp="1"/>
          </p:cNvSpPr>
          <p:nvPr>
            <p:ph type="ftr" sz="quarter" idx="3"/>
          </p:nvPr>
        </p:nvSpPr>
        <p:spPr>
          <a:xfrm>
            <a:off x="659165" y="6356350"/>
            <a:ext cx="2847975" cy="365125"/>
          </a:xfrm>
          <a:prstGeom prst="rect">
            <a:avLst/>
          </a:prstGeom>
        </p:spPr>
        <p:txBody>
          <a:bodyPr vert="horz" lIns="45720" tIns="45720" rIns="91440" bIns="45720" rtlCol="0" anchor="ctr"/>
          <a:lstStyle>
            <a:lvl1pPr algn="l">
              <a:defRPr sz="1200">
                <a:solidFill>
                  <a:schemeClr val="tx1">
                    <a:lumMod val="65000"/>
                    <a:lumOff val="35000"/>
                  </a:schemeClr>
                </a:solidFill>
                <a:latin typeface="Century Gothic" pitchFamily="34" charset="0"/>
              </a:defRPr>
            </a:lvl1pPr>
          </a:lstStyle>
          <a:p>
            <a:endParaRPr lang="en-US"/>
          </a:p>
        </p:txBody>
      </p:sp>
      <p:sp>
        <p:nvSpPr>
          <p:cNvPr id="6" name="Slide Number Placeholder 5"/>
          <p:cNvSpPr>
            <a:spLocks noGrp="1"/>
          </p:cNvSpPr>
          <p:nvPr>
            <p:ph type="sldNum" sz="quarter" idx="4"/>
          </p:nvPr>
        </p:nvSpPr>
        <p:spPr>
          <a:xfrm>
            <a:off x="8543278" y="6356350"/>
            <a:ext cx="561975" cy="365125"/>
          </a:xfrm>
          <a:prstGeom prst="rect">
            <a:avLst/>
          </a:prstGeom>
        </p:spPr>
        <p:txBody>
          <a:bodyPr vert="horz" lIns="27432" tIns="45720" rIns="45720" bIns="45720" rtlCol="0" anchor="ctr"/>
          <a:lstStyle>
            <a:lvl1pPr algn="l">
              <a:defRPr sz="1200">
                <a:solidFill>
                  <a:schemeClr val="tx1">
                    <a:lumMod val="65000"/>
                    <a:lumOff val="35000"/>
                  </a:schemeClr>
                </a:solidFill>
                <a:latin typeface="Century Gothic" pitchFamily="34" charset="0"/>
              </a:defRPr>
            </a:lvl1pPr>
          </a:lstStyle>
          <a:p>
            <a:fld id="{A90A6431-347B-4ED4-BB32-4132A66AF953}" type="slidenum">
              <a:rPr lang="en-US" smtClean="0"/>
              <a:t>‹#›</a:t>
            </a:fld>
            <a:endParaRPr lang="en-US"/>
          </a:p>
        </p:txBody>
      </p:sp>
      <p:sp>
        <p:nvSpPr>
          <p:cNvPr id="7" name="Oval 6"/>
          <p:cNvSpPr/>
          <p:nvPr/>
        </p:nvSpPr>
        <p:spPr>
          <a:xfrm>
            <a:off x="8457760"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8" name="Oval 7"/>
          <p:cNvSpPr/>
          <p:nvPr/>
        </p:nvSpPr>
        <p:spPr>
          <a:xfrm>
            <a:off x="569119"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ctr" defTabSz="914400" rtl="0" eaLnBrk="1" latinLnBrk="0" hangingPunct="1">
        <a:lnSpc>
          <a:spcPts val="5800"/>
        </a:lnSpc>
        <a:spcBef>
          <a:spcPct val="0"/>
        </a:spcBef>
        <a:buNone/>
        <a:defRPr sz="5400" kern="1200">
          <a:solidFill>
            <a:schemeClr val="tx2"/>
          </a:solidFill>
          <a:effectLst>
            <a:outerShdw blurRad="63500" dist="38100" dir="5400000" algn="t" rotWithShape="0">
              <a:prstClr val="black">
                <a:alpha val="25000"/>
              </a:prstClr>
            </a:outerShdw>
          </a:effectLst>
          <a:latin typeface="+mn-lt"/>
          <a:ea typeface="+mj-ea"/>
          <a:cs typeface="+mj-cs"/>
        </a:defRPr>
      </a:lvl1pPr>
    </p:titleStyle>
    <p:bodyStyle>
      <a:lvl1pPr marL="342900" indent="-342900" algn="l" defTabSz="914400" rtl="0" eaLnBrk="1" latinLnBrk="0" hangingPunct="1">
        <a:spcBef>
          <a:spcPct val="20000"/>
        </a:spcBef>
        <a:buFont typeface="Arial" pitchFamily="34" charset="0"/>
        <a:buChar char="•"/>
        <a:defRPr sz="2400" kern="1200">
          <a:solidFill>
            <a:schemeClr val="tx1">
              <a:lumMod val="50000"/>
              <a:lumOff val="50000"/>
            </a:schemeClr>
          </a:solidFill>
          <a:latin typeface="+mj-lt"/>
          <a:ea typeface="+mn-ea"/>
          <a:cs typeface="+mn-cs"/>
        </a:defRPr>
      </a:lvl1pPr>
      <a:lvl2pPr marL="742950" indent="-28575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2pPr>
      <a:lvl3pPr marL="11430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3pPr>
      <a:lvl4pPr marL="16002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4pPr>
      <a:lvl5pPr marL="20574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gradFill>
          <a:gsLst>
            <a:gs pos="50000">
              <a:schemeClr val="bg1">
                <a:tint val="80000"/>
                <a:satMod val="250000"/>
              </a:schemeClr>
            </a:gs>
            <a:gs pos="76000">
              <a:schemeClr val="bg1">
                <a:tint val="90000"/>
                <a:shade val="90000"/>
                <a:satMod val="200000"/>
              </a:schemeClr>
            </a:gs>
            <a:gs pos="92000">
              <a:schemeClr val="bg1">
                <a:tint val="90000"/>
                <a:shade val="70000"/>
                <a:satMod val="250000"/>
              </a:schemeClr>
            </a:gs>
          </a:gsLst>
          <a:path path="circle">
            <a:fillToRect l="50000" t="50000" r="50000" b="50000"/>
          </a:path>
        </a:gradFill>
        <a:effectLst/>
      </p:bgPr>
    </p:bg>
    <p:spTree>
      <p:nvGrpSpPr>
        <p:cNvPr id="1" name=""/>
        <p:cNvGrpSpPr/>
        <p:nvPr/>
      </p:nvGrpSpPr>
      <p:grpSpPr>
        <a:xfrm>
          <a:off x="0" y="0"/>
          <a:ext cx="0" cy="0"/>
          <a:chOff x="0" y="0"/>
          <a:chExt cx="0" cy="0"/>
        </a:xfrm>
      </p:grpSpPr>
      <p:pic>
        <p:nvPicPr>
          <p:cNvPr id="1026" name="Picture 2" descr="C:\Users\mhandler\Desktop\SealColor300pix.jpg"/>
          <p:cNvPicPr>
            <a:picLocks noChangeAspect="1" noChangeArrowheads="1"/>
          </p:cNvPicPr>
          <p:nvPr/>
        </p:nvPicPr>
        <p:blipFill>
          <a:blip r:embed="rId2">
            <a:extLst>
              <a:ext uri="{BEBA8EAE-BF5A-486C-A8C5-ECC9F3942E4B}">
                <a14:imgProps xmlns:a14="http://schemas.microsoft.com/office/drawing/2010/main">
                  <a14:imgLayer r:embed="rId3">
                    <a14:imgEffect>
                      <a14:sharpenSoften amount="-1000"/>
                    </a14:imgEffect>
                    <a14:imgEffect>
                      <a14:brightnessContrast bright="25000" contrast="-2000"/>
                    </a14:imgEffect>
                  </a14:imgLayer>
                </a14:imgProps>
              </a:ext>
              <a:ext uri="{28A0092B-C50C-407E-A947-70E740481C1C}">
                <a14:useLocalDpi xmlns:a14="http://schemas.microsoft.com/office/drawing/2010/main" val="0"/>
              </a:ext>
            </a:extLst>
          </a:blip>
          <a:srcRect/>
          <a:stretch>
            <a:fillRect/>
          </a:stretch>
        </p:blipFill>
        <p:spPr bwMode="auto">
          <a:xfrm>
            <a:off x="3048000" y="2134360"/>
            <a:ext cx="2895600" cy="3503679"/>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ctrTitle"/>
          </p:nvPr>
        </p:nvSpPr>
        <p:spPr>
          <a:xfrm>
            <a:off x="838200" y="495299"/>
            <a:ext cx="7772400" cy="2209801"/>
          </a:xfrm>
        </p:spPr>
        <p:txBody>
          <a:bodyPr/>
          <a:lstStyle/>
          <a:p>
            <a:r>
              <a:rPr lang="en-US" sz="4400" b="1" dirty="0" smtClean="0">
                <a:solidFill>
                  <a:schemeClr val="tx1"/>
                </a:solidFill>
              </a:rPr>
              <a:t>FY 2014-2015 </a:t>
            </a:r>
            <a:br>
              <a:rPr lang="en-US" sz="4400" b="1" dirty="0" smtClean="0">
                <a:solidFill>
                  <a:schemeClr val="tx1"/>
                </a:solidFill>
              </a:rPr>
            </a:br>
            <a:r>
              <a:rPr lang="en-US" sz="4400" b="1" dirty="0" smtClean="0">
                <a:solidFill>
                  <a:schemeClr val="tx1"/>
                </a:solidFill>
              </a:rPr>
              <a:t>Budget Presentation to Board of Finance</a:t>
            </a:r>
            <a:endParaRPr lang="en-US" sz="4400" b="1" dirty="0">
              <a:solidFill>
                <a:schemeClr val="tx1"/>
              </a:solidFill>
            </a:endParaRPr>
          </a:p>
        </p:txBody>
      </p:sp>
      <p:sp>
        <p:nvSpPr>
          <p:cNvPr id="3" name="Subtitle 2"/>
          <p:cNvSpPr>
            <a:spLocks noGrp="1"/>
          </p:cNvSpPr>
          <p:nvPr>
            <p:ph type="subTitle" idx="1"/>
          </p:nvPr>
        </p:nvSpPr>
        <p:spPr>
          <a:xfrm>
            <a:off x="1371600" y="5749292"/>
            <a:ext cx="6400800" cy="727707"/>
          </a:xfrm>
        </p:spPr>
        <p:txBody>
          <a:bodyPr/>
          <a:lstStyle/>
          <a:p>
            <a:r>
              <a:rPr lang="en-US" b="1" dirty="0" smtClean="0"/>
              <a:t>March </a:t>
            </a:r>
            <a:r>
              <a:rPr lang="en-US" b="1" dirty="0" smtClean="0"/>
              <a:t>17, </a:t>
            </a:r>
            <a:r>
              <a:rPr lang="en-US" b="1" dirty="0" smtClean="0"/>
              <a:t>2014</a:t>
            </a:r>
            <a:endParaRPr lang="en-US" b="1" dirty="0"/>
          </a:p>
        </p:txBody>
      </p:sp>
      <p:sp>
        <p:nvSpPr>
          <p:cNvPr id="4" name="Subtitle 2"/>
          <p:cNvSpPr txBox="1">
            <a:spLocks/>
          </p:cNvSpPr>
          <p:nvPr/>
        </p:nvSpPr>
        <p:spPr>
          <a:xfrm>
            <a:off x="1371600" y="3886200"/>
            <a:ext cx="6400800" cy="1219200"/>
          </a:xfrm>
          <a:prstGeom prst="rect">
            <a:avLst/>
          </a:prstGeom>
        </p:spPr>
        <p:txBody>
          <a:bodyPr vert="horz" lIns="91440" tIns="45720" rIns="91440" bIns="45720" rtlCol="0">
            <a:normAutofit fontScale="55000" lnSpcReduction="20000"/>
          </a:bodyPr>
          <a:lstStyle>
            <a:lvl1pPr marL="0" indent="0" algn="ctr" defTabSz="914400" rtl="0" eaLnBrk="1" latinLnBrk="0" hangingPunct="1">
              <a:spcBef>
                <a:spcPct val="20000"/>
              </a:spcBef>
              <a:buFont typeface="Arial" pitchFamily="34" charset="0"/>
              <a:buNone/>
              <a:defRPr sz="2400" kern="1200">
                <a:solidFill>
                  <a:schemeClr val="tx1">
                    <a:tint val="75000"/>
                  </a:schemeClr>
                </a:solidFill>
                <a:latin typeface="+mj-lt"/>
                <a:ea typeface="+mn-ea"/>
                <a:cs typeface="+mn-cs"/>
              </a:defRPr>
            </a:lvl1pPr>
            <a:lvl2pPr marL="457200" indent="0" algn="ctr" defTabSz="914400" rtl="0" eaLnBrk="1" latinLnBrk="0" hangingPunct="1">
              <a:spcBef>
                <a:spcPct val="20000"/>
              </a:spcBef>
              <a:buFont typeface="Courier New" pitchFamily="49" charset="0"/>
              <a:buNone/>
              <a:defRPr sz="1600" kern="1200">
                <a:solidFill>
                  <a:schemeClr val="tx1">
                    <a:tint val="75000"/>
                  </a:schemeClr>
                </a:solidFill>
                <a:latin typeface="+mj-lt"/>
                <a:ea typeface="+mn-ea"/>
                <a:cs typeface="+mn-cs"/>
              </a:defRPr>
            </a:lvl2pPr>
            <a:lvl3pPr marL="914400" indent="0" algn="ctr" defTabSz="914400" rtl="0" eaLnBrk="1" latinLnBrk="0" hangingPunct="1">
              <a:spcBef>
                <a:spcPct val="20000"/>
              </a:spcBef>
              <a:buFont typeface="Arial" pitchFamily="34" charset="0"/>
              <a:buNone/>
              <a:defRPr sz="1600" kern="1200">
                <a:solidFill>
                  <a:schemeClr val="tx1">
                    <a:tint val="75000"/>
                  </a:schemeClr>
                </a:solidFill>
                <a:latin typeface="+mj-lt"/>
                <a:ea typeface="+mn-ea"/>
                <a:cs typeface="+mn-cs"/>
              </a:defRPr>
            </a:lvl3pPr>
            <a:lvl4pPr marL="1371600" indent="0" algn="ctr" defTabSz="914400" rtl="0" eaLnBrk="1" latinLnBrk="0" hangingPunct="1">
              <a:spcBef>
                <a:spcPct val="20000"/>
              </a:spcBef>
              <a:buFont typeface="Courier New" pitchFamily="49" charset="0"/>
              <a:buNone/>
              <a:defRPr sz="1600" kern="1200">
                <a:solidFill>
                  <a:schemeClr val="tx1">
                    <a:tint val="75000"/>
                  </a:schemeClr>
                </a:solidFill>
                <a:latin typeface="+mj-lt"/>
                <a:ea typeface="+mn-ea"/>
                <a:cs typeface="+mn-cs"/>
              </a:defRPr>
            </a:lvl4pPr>
            <a:lvl5pPr marL="1828800" indent="0" algn="ctr" defTabSz="914400" rtl="0" eaLnBrk="1" latinLnBrk="0" hangingPunct="1">
              <a:spcBef>
                <a:spcPct val="20000"/>
              </a:spcBef>
              <a:buFont typeface="Arial" pitchFamily="34" charset="0"/>
              <a:buNone/>
              <a:defRPr sz="1600" kern="1200">
                <a:solidFill>
                  <a:schemeClr val="tx1">
                    <a:tint val="75000"/>
                  </a:schemeClr>
                </a:solidFill>
                <a:latin typeface="+mj-lt"/>
                <a:ea typeface="+mn-ea"/>
                <a:cs typeface="+mn-cs"/>
              </a:defRPr>
            </a:lvl5pPr>
            <a:lvl6pPr marL="2286000" indent="0" algn="ctr" defTabSz="914400" rtl="0" eaLnBrk="1" latinLnBrk="0" hangingPunct="1">
              <a:spcBef>
                <a:spcPct val="20000"/>
              </a:spcBef>
              <a:buFont typeface="Courier New" pitchFamily="49" charset="0"/>
              <a:buNone/>
              <a:defRPr sz="1600" kern="1200">
                <a:solidFill>
                  <a:schemeClr val="tx1">
                    <a:tint val="75000"/>
                  </a:schemeClr>
                </a:solidFill>
                <a:latin typeface="+mj-lt"/>
                <a:ea typeface="+mn-ea"/>
                <a:cs typeface="+mn-cs"/>
              </a:defRPr>
            </a:lvl6pPr>
            <a:lvl7pPr marL="2743200" indent="0" algn="ctr" defTabSz="914400" rtl="0" eaLnBrk="1" latinLnBrk="0" hangingPunct="1">
              <a:spcBef>
                <a:spcPct val="20000"/>
              </a:spcBef>
              <a:buFont typeface="Arial" pitchFamily="34" charset="0"/>
              <a:buNone/>
              <a:defRPr sz="1600" kern="1200">
                <a:solidFill>
                  <a:schemeClr val="tx1">
                    <a:tint val="75000"/>
                  </a:schemeClr>
                </a:solidFill>
                <a:latin typeface="+mj-lt"/>
                <a:ea typeface="+mn-ea"/>
                <a:cs typeface="+mn-cs"/>
              </a:defRPr>
            </a:lvl7pPr>
            <a:lvl8pPr marL="3200400" indent="0" algn="ctr" defTabSz="914400" rtl="0" eaLnBrk="1" latinLnBrk="0" hangingPunct="1">
              <a:spcBef>
                <a:spcPct val="20000"/>
              </a:spcBef>
              <a:buFont typeface="Courier New" pitchFamily="49" charset="0"/>
              <a:buNone/>
              <a:defRPr sz="1600" kern="1200">
                <a:solidFill>
                  <a:schemeClr val="tx1">
                    <a:tint val="75000"/>
                  </a:schemeClr>
                </a:solidFill>
                <a:latin typeface="+mj-lt"/>
                <a:ea typeface="+mn-ea"/>
                <a:cs typeface="+mn-cs"/>
              </a:defRPr>
            </a:lvl8pPr>
            <a:lvl9pPr marL="3657600" indent="0" algn="ctr" defTabSz="914400" rtl="0" eaLnBrk="1" latinLnBrk="0" hangingPunct="1">
              <a:spcBef>
                <a:spcPct val="20000"/>
              </a:spcBef>
              <a:buFont typeface="Arial" pitchFamily="34" charset="0"/>
              <a:buNone/>
              <a:defRPr sz="1600" kern="1200">
                <a:solidFill>
                  <a:schemeClr val="tx1">
                    <a:tint val="75000"/>
                  </a:schemeClr>
                </a:solidFill>
                <a:latin typeface="+mj-lt"/>
                <a:ea typeface="+mn-ea"/>
                <a:cs typeface="+mn-cs"/>
              </a:defRPr>
            </a:lvl9pPr>
          </a:lstStyle>
          <a:p>
            <a:r>
              <a:rPr lang="en-US" sz="3200" b="1" i="1" dirty="0" smtClean="0">
                <a:solidFill>
                  <a:schemeClr val="tx1"/>
                </a:solidFill>
                <a:latin typeface="+mn-lt"/>
              </a:rPr>
              <a:t>Traffic &amp; Road Maintenance</a:t>
            </a:r>
          </a:p>
          <a:p>
            <a:r>
              <a:rPr lang="en-US" sz="3200" b="1" i="1" dirty="0" smtClean="0">
                <a:solidFill>
                  <a:schemeClr val="tx1"/>
                </a:solidFill>
                <a:latin typeface="+mn-lt"/>
              </a:rPr>
              <a:t>Parking Management</a:t>
            </a:r>
          </a:p>
          <a:p>
            <a:r>
              <a:rPr lang="en-US" sz="3200" b="1" i="1" dirty="0" smtClean="0">
                <a:solidFill>
                  <a:schemeClr val="tx1"/>
                </a:solidFill>
                <a:latin typeface="+mn-lt"/>
              </a:rPr>
              <a:t>Stormwater Management</a:t>
            </a:r>
            <a:endParaRPr lang="en-US" sz="3200" b="1" i="1" dirty="0" smtClean="0">
              <a:solidFill>
                <a:schemeClr val="tx1"/>
              </a:solidFill>
              <a:latin typeface="+mn-lt"/>
            </a:endParaRPr>
          </a:p>
          <a:p>
            <a:r>
              <a:rPr lang="en-US" sz="3200" b="1" i="1" dirty="0" smtClean="0">
                <a:solidFill>
                  <a:schemeClr val="tx1"/>
                </a:solidFill>
                <a:latin typeface="+mn-lt"/>
              </a:rPr>
              <a:t>Thomas Turk</a:t>
            </a:r>
            <a:r>
              <a:rPr lang="en-US" sz="3200" b="1" i="1" dirty="0" smtClean="0">
                <a:solidFill>
                  <a:schemeClr val="tx1"/>
                </a:solidFill>
                <a:latin typeface="+mn-lt"/>
              </a:rPr>
              <a:t>, </a:t>
            </a:r>
            <a:r>
              <a:rPr lang="en-US" sz="3200" b="1" i="1" dirty="0" smtClean="0">
                <a:solidFill>
                  <a:schemeClr val="tx1"/>
                </a:solidFill>
                <a:latin typeface="+mn-lt"/>
              </a:rPr>
              <a:t>Traffic &amp; Road Maintenance Supervisor</a:t>
            </a:r>
            <a:endParaRPr lang="en-US" sz="3200" b="1" i="1" dirty="0">
              <a:solidFill>
                <a:schemeClr val="tx1"/>
              </a:solidFill>
              <a:latin typeface="+mn-lt"/>
            </a:endParaRPr>
          </a:p>
        </p:txBody>
      </p:sp>
    </p:spTree>
    <p:extLst>
      <p:ext uri="{BB962C8B-B14F-4D97-AF65-F5344CB8AC3E}">
        <p14:creationId xmlns:p14="http://schemas.microsoft.com/office/powerpoint/2010/main" val="3716939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 of Operating Budget Request</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052486754"/>
              </p:ext>
            </p:extLst>
          </p:nvPr>
        </p:nvGraphicFramePr>
        <p:xfrm>
          <a:off x="457200" y="2514600"/>
          <a:ext cx="8229600" cy="2265680"/>
        </p:xfrm>
        <a:graphic>
          <a:graphicData uri="http://schemas.openxmlformats.org/drawingml/2006/table">
            <a:tbl>
              <a:tblPr firstRow="1" bandRow="1">
                <a:tableStyleId>{5940675A-B579-460E-94D1-54222C63F5DA}</a:tableStyleId>
              </a:tblPr>
              <a:tblGrid>
                <a:gridCol w="5410200"/>
                <a:gridCol w="2819400"/>
              </a:tblGrid>
              <a:tr h="370840">
                <a:tc>
                  <a:txBody>
                    <a:bodyPr/>
                    <a:lstStyle/>
                    <a:p>
                      <a:r>
                        <a:rPr lang="en-US" dirty="0" smtClean="0"/>
                        <a:t>Total Funding Request</a:t>
                      </a:r>
                      <a:r>
                        <a:rPr lang="en-US" baseline="0" dirty="0" smtClean="0"/>
                        <a:t> FY 14-15 (All Activities)</a:t>
                      </a:r>
                    </a:p>
                  </a:txBody>
                  <a:tcPr/>
                </a:tc>
                <a:tc>
                  <a:txBody>
                    <a:bodyPr/>
                    <a:lstStyle/>
                    <a:p>
                      <a:pPr algn="ctr"/>
                      <a:r>
                        <a:rPr lang="en-US" dirty="0" smtClean="0"/>
                        <a:t>$13,976,113</a:t>
                      </a:r>
                    </a:p>
                  </a:txBody>
                  <a:tcPr anchor="ctr"/>
                </a:tc>
              </a:tr>
              <a:tr h="370840">
                <a:tc>
                  <a:txBody>
                    <a:bodyPr/>
                    <a:lstStyle/>
                    <a:p>
                      <a:r>
                        <a:rPr lang="en-US" dirty="0" smtClean="0"/>
                        <a:t>Change</a:t>
                      </a:r>
                      <a:r>
                        <a:rPr lang="en-US" baseline="0" dirty="0" smtClean="0"/>
                        <a:t> from FY 13-14 Adopted</a:t>
                      </a:r>
                      <a:endParaRPr lang="en-US" dirty="0"/>
                    </a:p>
                  </a:txBody>
                  <a:tcPr/>
                </a:tc>
                <a:tc>
                  <a:txBody>
                    <a:bodyPr/>
                    <a:lstStyle/>
                    <a:p>
                      <a:pPr algn="ctr"/>
                      <a:r>
                        <a:rPr lang="en-US" dirty="0" smtClean="0"/>
                        <a:t>$1,297,071</a:t>
                      </a:r>
                    </a:p>
                    <a:p>
                      <a:pPr algn="ctr"/>
                      <a:r>
                        <a:rPr lang="en-US" dirty="0" smtClean="0"/>
                        <a:t>+10%</a:t>
                      </a:r>
                      <a:endParaRPr lang="en-US" dirty="0"/>
                    </a:p>
                  </a:txBody>
                  <a:tcPr/>
                </a:tc>
              </a:tr>
              <a:tr h="208280">
                <a:tc>
                  <a:txBody>
                    <a:bodyPr/>
                    <a:lstStyle/>
                    <a:p>
                      <a:endParaRPr lang="en-US" dirty="0"/>
                    </a:p>
                  </a:txBody>
                  <a:tcPr>
                    <a:solidFill>
                      <a:schemeClr val="accent3">
                        <a:lumMod val="40000"/>
                        <a:lumOff val="60000"/>
                      </a:schemeClr>
                    </a:solidFill>
                  </a:tcPr>
                </a:tc>
                <a:tc>
                  <a:txBody>
                    <a:bodyPr/>
                    <a:lstStyle/>
                    <a:p>
                      <a:endParaRPr lang="en-US" dirty="0"/>
                    </a:p>
                  </a:txBody>
                  <a:tcPr>
                    <a:solidFill>
                      <a:schemeClr val="accent3">
                        <a:lumMod val="40000"/>
                        <a:lumOff val="60000"/>
                      </a:schemeClr>
                    </a:solidFill>
                  </a:tcPr>
                </a:tc>
              </a:tr>
              <a:tr h="370840">
                <a:tc>
                  <a:txBody>
                    <a:bodyPr/>
                    <a:lstStyle/>
                    <a:p>
                      <a:r>
                        <a:rPr lang="en-US" dirty="0" smtClean="0"/>
                        <a:t>Human Capital/Personnel</a:t>
                      </a:r>
                      <a:r>
                        <a:rPr lang="en-US" baseline="0" dirty="0" smtClean="0"/>
                        <a:t> FY 14-15 (All Activities)</a:t>
                      </a:r>
                      <a:endParaRPr lang="en-US" dirty="0"/>
                    </a:p>
                  </a:txBody>
                  <a:tcPr/>
                </a:tc>
                <a:tc>
                  <a:txBody>
                    <a:bodyPr/>
                    <a:lstStyle/>
                    <a:p>
                      <a:pPr algn="ctr"/>
                      <a:r>
                        <a:rPr lang="en-US" dirty="0" smtClean="0"/>
                        <a:t>69</a:t>
                      </a:r>
                      <a:endParaRPr lang="en-US" dirty="0"/>
                    </a:p>
                  </a:txBody>
                  <a:tcPr/>
                </a:tc>
              </a:tr>
              <a:tr h="370840">
                <a:tc>
                  <a:txBody>
                    <a:bodyPr/>
                    <a:lstStyle/>
                    <a:p>
                      <a:r>
                        <a:rPr lang="en-US" dirty="0" smtClean="0"/>
                        <a:t>Change from FY 13-14</a:t>
                      </a:r>
                      <a:r>
                        <a:rPr lang="en-US" baseline="0" dirty="0" smtClean="0"/>
                        <a:t> Adopted</a:t>
                      </a:r>
                      <a:endParaRPr lang="en-US" dirty="0"/>
                    </a:p>
                  </a:txBody>
                  <a:tcPr/>
                </a:tc>
                <a:tc>
                  <a:txBody>
                    <a:bodyPr/>
                    <a:lstStyle/>
                    <a:p>
                      <a:pPr algn="ctr"/>
                      <a:r>
                        <a:rPr lang="en-US" sz="1400" dirty="0" smtClean="0"/>
                        <a:t>+7 to </a:t>
                      </a:r>
                    </a:p>
                    <a:p>
                      <a:pPr algn="ctr"/>
                      <a:r>
                        <a:rPr lang="en-US" sz="1400" dirty="0" smtClean="0"/>
                        <a:t>2116 Stormwater Management</a:t>
                      </a:r>
                      <a:endParaRPr lang="en-US" sz="1400" dirty="0"/>
                    </a:p>
                  </a:txBody>
                  <a:tcPr/>
                </a:tc>
              </a:tr>
            </a:tbl>
          </a:graphicData>
        </a:graphic>
      </p:graphicFrame>
      <p:sp>
        <p:nvSpPr>
          <p:cNvPr id="3" name="Slide Number Placeholder 2"/>
          <p:cNvSpPr>
            <a:spLocks noGrp="1"/>
          </p:cNvSpPr>
          <p:nvPr>
            <p:ph type="sldNum" sz="quarter" idx="12"/>
          </p:nvPr>
        </p:nvSpPr>
        <p:spPr/>
        <p:txBody>
          <a:bodyPr/>
          <a:lstStyle/>
          <a:p>
            <a:fld id="{A90A6431-347B-4ED4-BB32-4132A66AF953}" type="slidenum">
              <a:rPr lang="en-US" smtClean="0"/>
              <a:t>2</a:t>
            </a:fld>
            <a:endParaRPr lang="en-US"/>
          </a:p>
        </p:txBody>
      </p:sp>
    </p:spTree>
    <p:extLst>
      <p:ext uri="{BB962C8B-B14F-4D97-AF65-F5344CB8AC3E}">
        <p14:creationId xmlns:p14="http://schemas.microsoft.com/office/powerpoint/2010/main" val="8338100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Operating Budget Request by Activity</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687358436"/>
              </p:ext>
            </p:extLst>
          </p:nvPr>
        </p:nvGraphicFramePr>
        <p:xfrm>
          <a:off x="152400" y="1752600"/>
          <a:ext cx="8839199" cy="3901440"/>
        </p:xfrm>
        <a:graphic>
          <a:graphicData uri="http://schemas.openxmlformats.org/drawingml/2006/table">
            <a:tbl>
              <a:tblPr firstRow="1" bandRow="1">
                <a:tableStyleId>{5940675A-B579-460E-94D1-54222C63F5DA}</a:tableStyleId>
              </a:tblPr>
              <a:tblGrid>
                <a:gridCol w="2133600"/>
                <a:gridCol w="1447800"/>
                <a:gridCol w="1752600"/>
                <a:gridCol w="1447800"/>
                <a:gridCol w="1143000"/>
                <a:gridCol w="914399"/>
              </a:tblGrid>
              <a:tr h="609600">
                <a:tc>
                  <a:txBody>
                    <a:bodyPr/>
                    <a:lstStyle/>
                    <a:p>
                      <a:r>
                        <a:rPr lang="en-US" sz="1600" dirty="0" smtClean="0"/>
                        <a:t>Activity</a:t>
                      </a:r>
                      <a:r>
                        <a:rPr lang="en-US" sz="1600" baseline="0" dirty="0" smtClean="0"/>
                        <a:t> Name</a:t>
                      </a:r>
                      <a:endParaRPr lang="en-US" sz="1600" dirty="0"/>
                    </a:p>
                  </a:txBody>
                  <a:tcPr/>
                </a:tc>
                <a:tc>
                  <a:txBody>
                    <a:bodyPr/>
                    <a:lstStyle/>
                    <a:p>
                      <a:pPr algn="ctr"/>
                      <a:r>
                        <a:rPr lang="en-US" sz="1600" dirty="0" smtClean="0"/>
                        <a:t>Starting</a:t>
                      </a:r>
                      <a:r>
                        <a:rPr lang="en-US" sz="1600" baseline="0" dirty="0" smtClean="0"/>
                        <a:t> </a:t>
                      </a:r>
                      <a:r>
                        <a:rPr lang="en-US" sz="1600" dirty="0" smtClean="0"/>
                        <a:t>Page Number</a:t>
                      </a:r>
                      <a:endParaRPr lang="en-US" sz="1600" dirty="0"/>
                    </a:p>
                  </a:txBody>
                  <a:tcPr/>
                </a:tc>
                <a:tc>
                  <a:txBody>
                    <a:bodyPr/>
                    <a:lstStyle/>
                    <a:p>
                      <a:pPr algn="ctr"/>
                      <a:r>
                        <a:rPr lang="en-US" sz="1600" dirty="0" smtClean="0"/>
                        <a:t>FY 14-15 </a:t>
                      </a:r>
                      <a:endParaRPr lang="en-US" sz="1600" dirty="0" smtClean="0"/>
                    </a:p>
                    <a:p>
                      <a:pPr algn="ctr"/>
                      <a:r>
                        <a:rPr lang="en-US" sz="1600" dirty="0" smtClean="0"/>
                        <a:t>Mayor’s </a:t>
                      </a:r>
                      <a:r>
                        <a:rPr lang="en-US" sz="1600" dirty="0" smtClean="0"/>
                        <a:t>Request</a:t>
                      </a:r>
                      <a:endParaRPr lang="en-US" sz="1600" dirty="0"/>
                    </a:p>
                  </a:txBody>
                  <a:tcPr/>
                </a:tc>
                <a:tc>
                  <a:txBody>
                    <a:bodyPr/>
                    <a:lstStyle/>
                    <a:p>
                      <a:pPr algn="ctr"/>
                      <a:r>
                        <a:rPr lang="en-US" sz="1600" dirty="0" smtClean="0"/>
                        <a:t>FY 13-14 Adopted</a:t>
                      </a:r>
                      <a:endParaRPr lang="en-US" sz="1600" dirty="0"/>
                    </a:p>
                  </a:txBody>
                  <a:tcPr/>
                </a:tc>
                <a:tc>
                  <a:txBody>
                    <a:bodyPr/>
                    <a:lstStyle/>
                    <a:p>
                      <a:pPr algn="ctr"/>
                      <a:r>
                        <a:rPr lang="en-US" sz="1600" dirty="0" smtClean="0"/>
                        <a:t>$</a:t>
                      </a:r>
                      <a:r>
                        <a:rPr lang="en-US" sz="1600" baseline="0" dirty="0" smtClean="0"/>
                        <a:t> Change</a:t>
                      </a:r>
                      <a:endParaRPr lang="en-US" sz="1600" dirty="0"/>
                    </a:p>
                  </a:txBody>
                  <a:tcPr>
                    <a:solidFill>
                      <a:schemeClr val="accent3">
                        <a:lumMod val="40000"/>
                        <a:lumOff val="60000"/>
                      </a:schemeClr>
                    </a:solidFill>
                  </a:tcPr>
                </a:tc>
                <a:tc>
                  <a:txBody>
                    <a:bodyPr/>
                    <a:lstStyle/>
                    <a:p>
                      <a:pPr algn="ctr"/>
                      <a:r>
                        <a:rPr lang="en-US" sz="1600" dirty="0" smtClean="0"/>
                        <a:t>% Change</a:t>
                      </a:r>
                      <a:endParaRPr lang="en-US" sz="1600" dirty="0"/>
                    </a:p>
                  </a:txBody>
                  <a:tcPr>
                    <a:solidFill>
                      <a:schemeClr val="accent3">
                        <a:lumMod val="40000"/>
                        <a:lumOff val="60000"/>
                      </a:schemeClr>
                    </a:solidFill>
                  </a:tcPr>
                </a:tc>
              </a:tr>
              <a:tr h="370840">
                <a:tc>
                  <a:txBody>
                    <a:bodyPr/>
                    <a:lstStyle/>
                    <a:p>
                      <a:pPr algn="ctr"/>
                      <a:r>
                        <a:rPr lang="en-US" sz="1200" dirty="0" smtClean="0"/>
                        <a:t>Traffic &amp; Road Maintenance</a:t>
                      </a:r>
                    </a:p>
                    <a:p>
                      <a:pPr algn="ctr"/>
                      <a:r>
                        <a:rPr lang="en-US" sz="1200" dirty="0" smtClean="0"/>
                        <a:t>2111</a:t>
                      </a:r>
                      <a:endParaRPr lang="en-US" sz="1200" dirty="0"/>
                    </a:p>
                  </a:txBody>
                  <a:tcPr anchor="ctr"/>
                </a:tc>
                <a:tc>
                  <a:txBody>
                    <a:bodyPr/>
                    <a:lstStyle/>
                    <a:p>
                      <a:pPr algn="ctr"/>
                      <a:r>
                        <a:rPr lang="en-US" sz="1200" dirty="0" smtClean="0"/>
                        <a:t>86</a:t>
                      </a:r>
                      <a:endParaRPr lang="en-US" sz="1200" dirty="0"/>
                    </a:p>
                  </a:txBody>
                  <a:tcPr anchor="ctr"/>
                </a:tc>
                <a:tc>
                  <a:txBody>
                    <a:bodyPr/>
                    <a:lstStyle/>
                    <a:p>
                      <a:pPr algn="ctr"/>
                      <a:r>
                        <a:rPr lang="en-US" sz="1200" dirty="0" smtClean="0"/>
                        <a:t>$5,450,195</a:t>
                      </a:r>
                      <a:endParaRPr lang="en-US" sz="1200" dirty="0"/>
                    </a:p>
                  </a:txBody>
                  <a:tcPr anchor="ctr"/>
                </a:tc>
                <a:tc>
                  <a:txBody>
                    <a:bodyPr/>
                    <a:lstStyle/>
                    <a:p>
                      <a:pPr algn="ctr"/>
                      <a:r>
                        <a:rPr lang="en-US" sz="1200" dirty="0" smtClean="0"/>
                        <a:t>$4,618,005</a:t>
                      </a:r>
                      <a:endParaRPr lang="en-US" sz="1200" dirty="0"/>
                    </a:p>
                  </a:txBody>
                  <a:tcPr anchor="ctr"/>
                </a:tc>
                <a:tc>
                  <a:txBody>
                    <a:bodyPr/>
                    <a:lstStyle/>
                    <a:p>
                      <a:pPr algn="ctr"/>
                      <a:r>
                        <a:rPr lang="en-US" sz="1200" dirty="0" smtClean="0"/>
                        <a:t>+ $832,190</a:t>
                      </a:r>
                      <a:endParaRPr lang="en-US" sz="1200" dirty="0"/>
                    </a:p>
                  </a:txBody>
                  <a:tcPr anchor="ctr">
                    <a:solidFill>
                      <a:schemeClr val="accent5">
                        <a:lumMod val="40000"/>
                        <a:lumOff val="60000"/>
                      </a:schemeClr>
                    </a:solidFill>
                  </a:tcPr>
                </a:tc>
                <a:tc>
                  <a:txBody>
                    <a:bodyPr/>
                    <a:lstStyle/>
                    <a:p>
                      <a:pPr algn="ctr"/>
                      <a:r>
                        <a:rPr lang="en-US" sz="1200" smtClean="0"/>
                        <a:t>+18%</a:t>
                      </a:r>
                      <a:endParaRPr lang="en-US" sz="1200" dirty="0" smtClean="0"/>
                    </a:p>
                  </a:txBody>
                  <a:tcPr anchor="ctr">
                    <a:solidFill>
                      <a:schemeClr val="accent5">
                        <a:lumMod val="40000"/>
                        <a:lumOff val="60000"/>
                      </a:schemeClr>
                    </a:solidFill>
                  </a:tcPr>
                </a:tc>
              </a:tr>
              <a:tr h="370840">
                <a:tc>
                  <a:txBody>
                    <a:bodyPr/>
                    <a:lstStyle/>
                    <a:p>
                      <a:pPr algn="ctr"/>
                      <a:r>
                        <a:rPr lang="en-US" sz="1200" dirty="0" smtClean="0"/>
                        <a:t>Leaf Collection</a:t>
                      </a:r>
                    </a:p>
                    <a:p>
                      <a:pPr algn="ctr"/>
                      <a:r>
                        <a:rPr lang="en-US" sz="1200" dirty="0" smtClean="0"/>
                        <a:t>2113</a:t>
                      </a:r>
                      <a:endParaRPr lang="en-US" sz="1200" dirty="0"/>
                    </a:p>
                  </a:txBody>
                  <a:tcPr anchor="ctr"/>
                </a:tc>
                <a:tc>
                  <a:txBody>
                    <a:bodyPr/>
                    <a:lstStyle/>
                    <a:p>
                      <a:pPr algn="ctr"/>
                      <a:r>
                        <a:rPr lang="en-US" sz="1200" dirty="0" smtClean="0"/>
                        <a:t>88</a:t>
                      </a:r>
                      <a:endParaRPr lang="en-US" sz="1200" dirty="0"/>
                    </a:p>
                  </a:txBody>
                  <a:tcPr anchor="ctr"/>
                </a:tc>
                <a:tc>
                  <a:txBody>
                    <a:bodyPr/>
                    <a:lstStyle/>
                    <a:p>
                      <a:pPr algn="ctr"/>
                      <a:r>
                        <a:rPr lang="en-US" sz="1200" dirty="0" smtClean="0"/>
                        <a:t>$253,989</a:t>
                      </a:r>
                      <a:endParaRPr lang="en-US" sz="1200" dirty="0"/>
                    </a:p>
                  </a:txBody>
                  <a:tcPr anchor="ctr"/>
                </a:tc>
                <a:tc>
                  <a:txBody>
                    <a:bodyPr/>
                    <a:lstStyle/>
                    <a:p>
                      <a:pPr algn="ctr"/>
                      <a:r>
                        <a:rPr lang="en-US" sz="1200" dirty="0" smtClean="0"/>
                        <a:t>$250,097</a:t>
                      </a:r>
                      <a:endParaRPr lang="en-US" sz="1200" dirty="0"/>
                    </a:p>
                  </a:txBody>
                  <a:tcPr anchor="ctr"/>
                </a:tc>
                <a:tc>
                  <a:txBody>
                    <a:bodyPr/>
                    <a:lstStyle/>
                    <a:p>
                      <a:pPr algn="ctr"/>
                      <a:r>
                        <a:rPr lang="en-US" sz="1200" dirty="0" smtClean="0"/>
                        <a:t>+ $3,892</a:t>
                      </a:r>
                      <a:endParaRPr lang="en-US" sz="1200" dirty="0"/>
                    </a:p>
                  </a:txBody>
                  <a:tcPr anchor="ctr">
                    <a:solidFill>
                      <a:schemeClr val="accent5">
                        <a:lumMod val="40000"/>
                        <a:lumOff val="60000"/>
                      </a:schemeClr>
                    </a:solidFill>
                  </a:tcPr>
                </a:tc>
                <a:tc>
                  <a:txBody>
                    <a:bodyPr/>
                    <a:lstStyle/>
                    <a:p>
                      <a:pPr algn="ctr"/>
                      <a:r>
                        <a:rPr lang="en-US" sz="1200" dirty="0" smtClean="0"/>
                        <a:t>+1.6%</a:t>
                      </a:r>
                      <a:endParaRPr lang="en-US" sz="1200" dirty="0"/>
                    </a:p>
                  </a:txBody>
                  <a:tcPr anchor="ctr">
                    <a:solidFill>
                      <a:schemeClr val="accent5">
                        <a:lumMod val="40000"/>
                        <a:lumOff val="60000"/>
                      </a:schemeClr>
                    </a:solidFill>
                  </a:tcPr>
                </a:tc>
              </a:tr>
              <a:tr h="370840">
                <a:tc>
                  <a:txBody>
                    <a:bodyPr/>
                    <a:lstStyle/>
                    <a:p>
                      <a:pPr algn="ctr"/>
                      <a:r>
                        <a:rPr lang="en-US" sz="1200" dirty="0" smtClean="0"/>
                        <a:t>Storm Account</a:t>
                      </a:r>
                    </a:p>
                    <a:p>
                      <a:pPr algn="ctr"/>
                      <a:r>
                        <a:rPr lang="en-US" sz="1200" dirty="0" smtClean="0"/>
                        <a:t>2114</a:t>
                      </a:r>
                      <a:endParaRPr lang="en-US" sz="1200" dirty="0"/>
                    </a:p>
                  </a:txBody>
                  <a:tcPr anchor="ctr"/>
                </a:tc>
                <a:tc>
                  <a:txBody>
                    <a:bodyPr/>
                    <a:lstStyle/>
                    <a:p>
                      <a:pPr algn="ctr"/>
                      <a:r>
                        <a:rPr lang="en-US" sz="1200" dirty="0" smtClean="0"/>
                        <a:t>91</a:t>
                      </a:r>
                      <a:endParaRPr lang="en-US" sz="1200" dirty="0"/>
                    </a:p>
                  </a:txBody>
                  <a:tcPr anchor="ctr"/>
                </a:tc>
                <a:tc>
                  <a:txBody>
                    <a:bodyPr/>
                    <a:lstStyle/>
                    <a:p>
                      <a:pPr algn="ctr"/>
                      <a:r>
                        <a:rPr lang="en-US" sz="1200" dirty="0" smtClean="0"/>
                        <a:t>$1,080,526</a:t>
                      </a:r>
                      <a:endParaRPr lang="en-US" sz="1200" dirty="0"/>
                    </a:p>
                  </a:txBody>
                  <a:tcPr anchor="ctr"/>
                </a:tc>
                <a:tc>
                  <a:txBody>
                    <a:bodyPr/>
                    <a:lstStyle/>
                    <a:p>
                      <a:pPr algn="ctr"/>
                      <a:r>
                        <a:rPr lang="en-US" sz="1200" dirty="0" smtClean="0"/>
                        <a:t>$1,094,622</a:t>
                      </a:r>
                      <a:endParaRPr lang="en-US" sz="1200" dirty="0"/>
                    </a:p>
                  </a:txBody>
                  <a:tcPr anchor="ctr"/>
                </a:tc>
                <a:tc>
                  <a:txBody>
                    <a:bodyPr/>
                    <a:lstStyle/>
                    <a:p>
                      <a:pPr algn="ctr"/>
                      <a:r>
                        <a:rPr lang="en-US" sz="1200" dirty="0" smtClean="0"/>
                        <a:t>- $14,096</a:t>
                      </a:r>
                      <a:endParaRPr lang="en-US" sz="1200" dirty="0"/>
                    </a:p>
                  </a:txBody>
                  <a:tcPr anchor="ctr">
                    <a:solidFill>
                      <a:schemeClr val="accent2">
                        <a:lumMod val="40000"/>
                        <a:lumOff val="60000"/>
                      </a:schemeClr>
                    </a:solidFill>
                  </a:tcPr>
                </a:tc>
                <a:tc>
                  <a:txBody>
                    <a:bodyPr/>
                    <a:lstStyle/>
                    <a:p>
                      <a:pPr algn="ctr"/>
                      <a:r>
                        <a:rPr lang="en-US" sz="1200" dirty="0" smtClean="0"/>
                        <a:t>-1.3%</a:t>
                      </a:r>
                      <a:endParaRPr lang="en-US" sz="1200" dirty="0"/>
                    </a:p>
                  </a:txBody>
                  <a:tcPr anchor="ctr">
                    <a:solidFill>
                      <a:schemeClr val="accent2">
                        <a:lumMod val="40000"/>
                        <a:lumOff val="60000"/>
                      </a:schemeClr>
                    </a:solidFill>
                  </a:tcPr>
                </a:tc>
              </a:tr>
              <a:tr h="370840">
                <a:tc>
                  <a:txBody>
                    <a:bodyPr/>
                    <a:lstStyle/>
                    <a:p>
                      <a:pPr algn="ctr"/>
                      <a:r>
                        <a:rPr lang="en-US" sz="1200" dirty="0" smtClean="0"/>
                        <a:t>Special Events</a:t>
                      </a:r>
                    </a:p>
                    <a:p>
                      <a:pPr algn="ctr"/>
                      <a:r>
                        <a:rPr lang="en-US" sz="1200" dirty="0" smtClean="0"/>
                        <a:t>2538</a:t>
                      </a:r>
                      <a:endParaRPr lang="en-US" sz="1200" dirty="0"/>
                    </a:p>
                  </a:txBody>
                  <a:tcPr anchor="ctr"/>
                </a:tc>
                <a:tc>
                  <a:txBody>
                    <a:bodyPr/>
                    <a:lstStyle/>
                    <a:p>
                      <a:pPr algn="ctr"/>
                      <a:r>
                        <a:rPr lang="en-US" sz="1200" dirty="0" smtClean="0"/>
                        <a:t>97</a:t>
                      </a:r>
                      <a:endParaRPr lang="en-US" sz="1200" dirty="0"/>
                    </a:p>
                  </a:txBody>
                  <a:tcPr anchor="ctr"/>
                </a:tc>
                <a:tc>
                  <a:txBody>
                    <a:bodyPr/>
                    <a:lstStyle/>
                    <a:p>
                      <a:pPr algn="ctr"/>
                      <a:r>
                        <a:rPr lang="en-US" sz="1200" dirty="0" smtClean="0"/>
                        <a:t>$193,798</a:t>
                      </a:r>
                      <a:endParaRPr lang="en-US" sz="1200" dirty="0"/>
                    </a:p>
                  </a:txBody>
                  <a:tcPr anchor="ctr"/>
                </a:tc>
                <a:tc>
                  <a:txBody>
                    <a:bodyPr/>
                    <a:lstStyle/>
                    <a:p>
                      <a:pPr algn="ctr"/>
                      <a:r>
                        <a:rPr lang="en-US" sz="1200" dirty="0" smtClean="0"/>
                        <a:t>$193,798</a:t>
                      </a:r>
                      <a:endParaRPr lang="en-US" sz="1200" dirty="0"/>
                    </a:p>
                  </a:txBody>
                  <a:tcPr anchor="ctr"/>
                </a:tc>
                <a:tc>
                  <a:txBody>
                    <a:bodyPr/>
                    <a:lstStyle/>
                    <a:p>
                      <a:pPr algn="ctr"/>
                      <a:r>
                        <a:rPr lang="en-US" sz="1200" dirty="0" smtClean="0"/>
                        <a:t>0</a:t>
                      </a:r>
                      <a:endParaRPr lang="en-US" sz="1200" dirty="0"/>
                    </a:p>
                  </a:txBody>
                  <a:tcPr anchor="ctr">
                    <a:solidFill>
                      <a:schemeClr val="accent3">
                        <a:lumMod val="40000"/>
                        <a:lumOff val="60000"/>
                      </a:schemeClr>
                    </a:solidFill>
                  </a:tcPr>
                </a:tc>
                <a:tc>
                  <a:txBody>
                    <a:bodyPr/>
                    <a:lstStyle/>
                    <a:p>
                      <a:pPr algn="ctr"/>
                      <a:r>
                        <a:rPr lang="en-US" sz="1200" dirty="0" smtClean="0"/>
                        <a:t>0.0%</a:t>
                      </a:r>
                      <a:endParaRPr lang="en-US" sz="1200" dirty="0"/>
                    </a:p>
                  </a:txBody>
                  <a:tcPr anchor="ctr">
                    <a:solidFill>
                      <a:schemeClr val="accent3">
                        <a:lumMod val="40000"/>
                        <a:lumOff val="60000"/>
                      </a:schemeClr>
                    </a:solidFill>
                  </a:tcPr>
                </a:tc>
              </a:tr>
              <a:tr h="152400">
                <a:tc>
                  <a:txBody>
                    <a:bodyPr/>
                    <a:lstStyle/>
                    <a:p>
                      <a:endParaRPr lang="en-US" sz="1200" dirty="0"/>
                    </a:p>
                  </a:txBody>
                  <a:tcPr anchor="ctr"/>
                </a:tc>
                <a:tc>
                  <a:txBody>
                    <a:bodyPr/>
                    <a:lstStyle/>
                    <a:p>
                      <a:endParaRPr lang="en-US" sz="1200" dirty="0"/>
                    </a:p>
                  </a:txBody>
                  <a:tcPr anchor="ctr"/>
                </a:tc>
                <a:tc>
                  <a:txBody>
                    <a:bodyPr/>
                    <a:lstStyle/>
                    <a:p>
                      <a:endParaRPr lang="en-US" sz="1200" dirty="0"/>
                    </a:p>
                  </a:txBody>
                  <a:tcPr anchor="ctr"/>
                </a:tc>
                <a:tc>
                  <a:txBody>
                    <a:bodyPr/>
                    <a:lstStyle/>
                    <a:p>
                      <a:endParaRPr lang="en-US" sz="1200" dirty="0"/>
                    </a:p>
                  </a:txBody>
                  <a:tcPr anchor="ctr"/>
                </a:tc>
                <a:tc>
                  <a:txBody>
                    <a:bodyPr/>
                    <a:lstStyle/>
                    <a:p>
                      <a:endParaRPr lang="en-US" sz="1200" dirty="0"/>
                    </a:p>
                  </a:txBody>
                  <a:tcPr anchor="ctr">
                    <a:solidFill>
                      <a:schemeClr val="accent3">
                        <a:lumMod val="40000"/>
                        <a:lumOff val="60000"/>
                      </a:schemeClr>
                    </a:solidFill>
                  </a:tcPr>
                </a:tc>
                <a:tc>
                  <a:txBody>
                    <a:bodyPr/>
                    <a:lstStyle/>
                    <a:p>
                      <a:pPr algn="ctr"/>
                      <a:endParaRPr lang="en-US" sz="1200" dirty="0"/>
                    </a:p>
                  </a:txBody>
                  <a:tcPr anchor="ctr">
                    <a:solidFill>
                      <a:schemeClr val="accent3">
                        <a:lumMod val="40000"/>
                        <a:lumOff val="60000"/>
                      </a:schemeClr>
                    </a:solidFill>
                  </a:tcPr>
                </a:tc>
              </a:tr>
              <a:tr h="370840">
                <a:tc>
                  <a:txBody>
                    <a:bodyPr/>
                    <a:lstStyle/>
                    <a:p>
                      <a:pPr algn="ctr"/>
                      <a:r>
                        <a:rPr lang="en-US" sz="1200" dirty="0" smtClean="0"/>
                        <a:t>Stormwater</a:t>
                      </a:r>
                      <a:r>
                        <a:rPr lang="en-US" sz="1200" baseline="0" dirty="0" smtClean="0"/>
                        <a:t> Management</a:t>
                      </a:r>
                      <a:endParaRPr lang="en-US" sz="1200" dirty="0" smtClean="0"/>
                    </a:p>
                    <a:p>
                      <a:pPr algn="ctr"/>
                      <a:r>
                        <a:rPr lang="en-US" sz="1200" dirty="0" smtClean="0"/>
                        <a:t>2116</a:t>
                      </a:r>
                      <a:endParaRPr lang="en-US" sz="1200" dirty="0"/>
                    </a:p>
                  </a:txBody>
                  <a:tcPr anchor="ctr"/>
                </a:tc>
                <a:tc>
                  <a:txBody>
                    <a:bodyPr/>
                    <a:lstStyle/>
                    <a:p>
                      <a:pPr algn="ctr"/>
                      <a:r>
                        <a:rPr lang="en-US" sz="1200" dirty="0" smtClean="0"/>
                        <a:t>95</a:t>
                      </a:r>
                      <a:endParaRPr lang="en-US" sz="1200" dirty="0"/>
                    </a:p>
                  </a:txBody>
                  <a:tcPr anchor="ctr"/>
                </a:tc>
                <a:tc>
                  <a:txBody>
                    <a:bodyPr/>
                    <a:lstStyle/>
                    <a:p>
                      <a:pPr algn="ctr"/>
                      <a:r>
                        <a:rPr lang="en-US" sz="1200" dirty="0" smtClean="0"/>
                        <a:t>$1,009,105</a:t>
                      </a:r>
                      <a:endParaRPr lang="en-US" sz="1200" dirty="0"/>
                    </a:p>
                  </a:txBody>
                  <a:tcPr anchor="ctr"/>
                </a:tc>
                <a:tc>
                  <a:txBody>
                    <a:bodyPr/>
                    <a:lstStyle/>
                    <a:p>
                      <a:pPr algn="ctr"/>
                      <a:r>
                        <a:rPr lang="en-US" sz="1200" dirty="0" smtClean="0"/>
                        <a:t>$377,020</a:t>
                      </a:r>
                      <a:endParaRPr lang="en-US" sz="1200" dirty="0"/>
                    </a:p>
                  </a:txBody>
                  <a:tcPr anchor="ctr"/>
                </a:tc>
                <a:tc>
                  <a:txBody>
                    <a:bodyPr/>
                    <a:lstStyle/>
                    <a:p>
                      <a:pPr algn="ctr"/>
                      <a:r>
                        <a:rPr lang="en-US" sz="1200" dirty="0" smtClean="0"/>
                        <a:t>+ $632,085</a:t>
                      </a:r>
                      <a:endParaRPr lang="en-US" sz="1200" dirty="0"/>
                    </a:p>
                  </a:txBody>
                  <a:tcPr anchor="ctr">
                    <a:solidFill>
                      <a:schemeClr val="accent5">
                        <a:lumMod val="40000"/>
                        <a:lumOff val="60000"/>
                      </a:schemeClr>
                    </a:solidFill>
                  </a:tcPr>
                </a:tc>
                <a:tc>
                  <a:txBody>
                    <a:bodyPr/>
                    <a:lstStyle/>
                    <a:p>
                      <a:pPr algn="ctr"/>
                      <a:r>
                        <a:rPr lang="en-US" sz="1200" dirty="0" smtClean="0"/>
                        <a:t>+168%</a:t>
                      </a:r>
                      <a:endParaRPr lang="en-US" sz="1200" dirty="0"/>
                    </a:p>
                  </a:txBody>
                  <a:tcPr anchor="ctr">
                    <a:solidFill>
                      <a:schemeClr val="accent5">
                        <a:lumMod val="40000"/>
                        <a:lumOff val="60000"/>
                      </a:schemeClr>
                    </a:solidFill>
                  </a:tcPr>
                </a:tc>
              </a:tr>
              <a:tr h="0">
                <a:tc>
                  <a:txBody>
                    <a:bodyPr/>
                    <a:lstStyle/>
                    <a:p>
                      <a:endParaRPr lang="en-US" sz="1200" dirty="0"/>
                    </a:p>
                  </a:txBody>
                  <a:tcPr anchor="ctr"/>
                </a:tc>
                <a:tc>
                  <a:txBody>
                    <a:bodyPr/>
                    <a:lstStyle/>
                    <a:p>
                      <a:endParaRPr lang="en-US" sz="1200" dirty="0"/>
                    </a:p>
                  </a:txBody>
                  <a:tcPr anchor="ctr"/>
                </a:tc>
                <a:tc>
                  <a:txBody>
                    <a:bodyPr/>
                    <a:lstStyle/>
                    <a:p>
                      <a:endParaRPr lang="en-US" sz="1200" dirty="0"/>
                    </a:p>
                  </a:txBody>
                  <a:tcPr anchor="ctr"/>
                </a:tc>
                <a:tc>
                  <a:txBody>
                    <a:bodyPr/>
                    <a:lstStyle/>
                    <a:p>
                      <a:endParaRPr lang="en-US" sz="1200" dirty="0"/>
                    </a:p>
                  </a:txBody>
                  <a:tcPr anchor="ctr"/>
                </a:tc>
                <a:tc>
                  <a:txBody>
                    <a:bodyPr/>
                    <a:lstStyle/>
                    <a:p>
                      <a:endParaRPr lang="en-US" sz="1200" dirty="0"/>
                    </a:p>
                  </a:txBody>
                  <a:tcPr anchor="ctr">
                    <a:solidFill>
                      <a:schemeClr val="accent3">
                        <a:lumMod val="40000"/>
                        <a:lumOff val="60000"/>
                      </a:schemeClr>
                    </a:solidFill>
                  </a:tcPr>
                </a:tc>
                <a:tc>
                  <a:txBody>
                    <a:bodyPr/>
                    <a:lstStyle/>
                    <a:p>
                      <a:pPr algn="ctr"/>
                      <a:endParaRPr lang="en-US" sz="1200" dirty="0"/>
                    </a:p>
                  </a:txBody>
                  <a:tcPr anchor="ctr">
                    <a:solidFill>
                      <a:schemeClr val="accent3">
                        <a:lumMod val="40000"/>
                        <a:lumOff val="60000"/>
                      </a:schemeClr>
                    </a:solidFill>
                  </a:tcPr>
                </a:tc>
              </a:tr>
              <a:tr h="370840">
                <a:tc>
                  <a:txBody>
                    <a:bodyPr/>
                    <a:lstStyle/>
                    <a:p>
                      <a:pPr algn="ctr"/>
                      <a:r>
                        <a:rPr lang="en-US" sz="1200" dirty="0" smtClean="0"/>
                        <a:t>Parking Management</a:t>
                      </a:r>
                    </a:p>
                    <a:p>
                      <a:pPr algn="ctr"/>
                      <a:r>
                        <a:rPr lang="en-US" sz="1200" dirty="0" smtClean="0"/>
                        <a:t>2139</a:t>
                      </a:r>
                      <a:endParaRPr lang="en-US" sz="1200" dirty="0"/>
                    </a:p>
                  </a:txBody>
                  <a:tcPr anchor="ctr"/>
                </a:tc>
                <a:tc>
                  <a:txBody>
                    <a:bodyPr/>
                    <a:lstStyle/>
                    <a:p>
                      <a:pPr algn="ctr"/>
                      <a:r>
                        <a:rPr lang="en-US" sz="1200" dirty="0" smtClean="0"/>
                        <a:t>416</a:t>
                      </a:r>
                      <a:endParaRPr lang="en-US" sz="1200" dirty="0"/>
                    </a:p>
                  </a:txBody>
                  <a:tcPr anchor="ctr"/>
                </a:tc>
                <a:tc>
                  <a:txBody>
                    <a:bodyPr/>
                    <a:lstStyle/>
                    <a:p>
                      <a:pPr algn="ctr"/>
                      <a:r>
                        <a:rPr lang="en-US" sz="1200" dirty="0" smtClean="0"/>
                        <a:t>$5,988,500</a:t>
                      </a:r>
                      <a:endParaRPr lang="en-US" sz="1200" dirty="0"/>
                    </a:p>
                  </a:txBody>
                  <a:tcPr anchor="ctr"/>
                </a:tc>
                <a:tc>
                  <a:txBody>
                    <a:bodyPr/>
                    <a:lstStyle/>
                    <a:p>
                      <a:pPr algn="ctr"/>
                      <a:r>
                        <a:rPr lang="en-US" sz="1200" dirty="0" smtClean="0"/>
                        <a:t>$6,145,500</a:t>
                      </a:r>
                      <a:endParaRPr lang="en-US" sz="1200" dirty="0"/>
                    </a:p>
                  </a:txBody>
                  <a:tcPr anchor="ctr"/>
                </a:tc>
                <a:tc>
                  <a:txBody>
                    <a:bodyPr/>
                    <a:lstStyle/>
                    <a:p>
                      <a:pPr algn="ctr"/>
                      <a:r>
                        <a:rPr lang="en-US" sz="1200" dirty="0" smtClean="0"/>
                        <a:t>- $157,000</a:t>
                      </a:r>
                      <a:endParaRPr lang="en-US" sz="1200" dirty="0"/>
                    </a:p>
                  </a:txBody>
                  <a:tcPr anchor="ctr">
                    <a:solidFill>
                      <a:schemeClr val="accent2">
                        <a:lumMod val="40000"/>
                        <a:lumOff val="60000"/>
                      </a:schemeClr>
                    </a:solidFill>
                  </a:tcPr>
                </a:tc>
                <a:tc>
                  <a:txBody>
                    <a:bodyPr/>
                    <a:lstStyle/>
                    <a:p>
                      <a:pPr algn="ctr"/>
                      <a:r>
                        <a:rPr lang="en-US" sz="1200" dirty="0" smtClean="0"/>
                        <a:t>-2.6%</a:t>
                      </a:r>
                      <a:endParaRPr lang="en-US" sz="1200" dirty="0"/>
                    </a:p>
                  </a:txBody>
                  <a:tcPr anchor="ctr">
                    <a:solidFill>
                      <a:schemeClr val="accent2">
                        <a:lumMod val="40000"/>
                        <a:lumOff val="60000"/>
                      </a:schemeClr>
                    </a:solidFill>
                  </a:tcPr>
                </a:tc>
              </a:tr>
            </a:tbl>
          </a:graphicData>
        </a:graphic>
      </p:graphicFrame>
      <p:sp>
        <p:nvSpPr>
          <p:cNvPr id="3" name="Slide Number Placeholder 2"/>
          <p:cNvSpPr>
            <a:spLocks noGrp="1"/>
          </p:cNvSpPr>
          <p:nvPr>
            <p:ph type="sldNum" sz="quarter" idx="12"/>
          </p:nvPr>
        </p:nvSpPr>
        <p:spPr/>
        <p:txBody>
          <a:bodyPr/>
          <a:lstStyle/>
          <a:p>
            <a:fld id="{A90A6431-347B-4ED4-BB32-4132A66AF953}" type="slidenum">
              <a:rPr lang="en-US" smtClean="0"/>
              <a:t>3</a:t>
            </a:fld>
            <a:endParaRPr lang="en-US"/>
          </a:p>
        </p:txBody>
      </p:sp>
    </p:spTree>
    <p:extLst>
      <p:ext uri="{BB962C8B-B14F-4D97-AF65-F5344CB8AC3E}">
        <p14:creationId xmlns:p14="http://schemas.microsoft.com/office/powerpoint/2010/main" val="37769327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Operational Highlights</a:t>
            </a:r>
            <a:endParaRPr lang="en-US" dirty="0"/>
          </a:p>
        </p:txBody>
      </p:sp>
      <p:sp>
        <p:nvSpPr>
          <p:cNvPr id="3" name="Content Placeholder 2"/>
          <p:cNvSpPr>
            <a:spLocks noGrp="1"/>
          </p:cNvSpPr>
          <p:nvPr>
            <p:ph idx="1"/>
          </p:nvPr>
        </p:nvSpPr>
        <p:spPr/>
        <p:txBody>
          <a:bodyPr>
            <a:normAutofit/>
          </a:bodyPr>
          <a:lstStyle/>
          <a:p>
            <a:r>
              <a:rPr lang="en-US" sz="1600" dirty="0" smtClean="0">
                <a:solidFill>
                  <a:schemeClr val="tx1"/>
                </a:solidFill>
              </a:rPr>
              <a:t>The most important operation change in the 14/15 budget is the additional funds for </a:t>
            </a:r>
            <a:r>
              <a:rPr lang="en-US" sz="1600" b="1" dirty="0" smtClean="0">
                <a:solidFill>
                  <a:schemeClr val="tx1"/>
                </a:solidFill>
              </a:rPr>
              <a:t>GPS</a:t>
            </a:r>
            <a:r>
              <a:rPr lang="en-US" sz="1600" dirty="0" smtClean="0">
                <a:solidFill>
                  <a:schemeClr val="tx1"/>
                </a:solidFill>
              </a:rPr>
              <a:t> to be implemented in the vehicles. This will greatly increase the efficiency of the fleet not only during snow and storm events but on </a:t>
            </a:r>
            <a:r>
              <a:rPr lang="en-US" sz="1600" dirty="0">
                <a:solidFill>
                  <a:schemeClr val="tx1"/>
                </a:solidFill>
              </a:rPr>
              <a:t>a day to day </a:t>
            </a:r>
            <a:r>
              <a:rPr lang="en-US" sz="1600" dirty="0" smtClean="0">
                <a:solidFill>
                  <a:schemeClr val="tx1"/>
                </a:solidFill>
              </a:rPr>
              <a:t>basis. For a budget increase of $28,000, spread between the 2111 and 2114 accounts, close to 100 vehicles would be able to be efficiently dispatched and monitored.</a:t>
            </a:r>
          </a:p>
          <a:p>
            <a:endParaRPr lang="en-US" sz="1600" dirty="0">
              <a:solidFill>
                <a:schemeClr val="tx1"/>
              </a:solidFill>
            </a:endParaRPr>
          </a:p>
          <a:p>
            <a:r>
              <a:rPr lang="en-US" sz="1600" dirty="0" smtClean="0">
                <a:solidFill>
                  <a:schemeClr val="tx1"/>
                </a:solidFill>
              </a:rPr>
              <a:t>The Stormwater Management program needs to gain traction in order for the City to avoid fines from the DEEP which has already issued a Notice of Violation. There are 7 positions requested in the 2116 account which would allow the City to become in compliance again.  </a:t>
            </a:r>
          </a:p>
          <a:p>
            <a:endParaRPr lang="en-US" sz="1600" dirty="0">
              <a:solidFill>
                <a:schemeClr val="tx1"/>
              </a:solidFill>
            </a:endParaRPr>
          </a:p>
          <a:p>
            <a:r>
              <a:rPr lang="en-US" sz="1600" dirty="0" smtClean="0">
                <a:solidFill>
                  <a:schemeClr val="tx1"/>
                </a:solidFill>
              </a:rPr>
              <a:t>Recent extreme weather has hindered the efforts to increase the revenue in the Parking Fund. This years harsh winter is the latest challenge. Even with those challenges the overall revenue has been increasing in recent years. Constant efforts in efficiency and better workforce management practices are helping.</a:t>
            </a:r>
            <a:endParaRPr lang="en-US" sz="1600" dirty="0">
              <a:solidFill>
                <a:schemeClr val="tx1"/>
              </a:solidFill>
            </a:endParaRPr>
          </a:p>
        </p:txBody>
      </p:sp>
      <p:sp>
        <p:nvSpPr>
          <p:cNvPr id="4" name="Slide Number Placeholder 3"/>
          <p:cNvSpPr>
            <a:spLocks noGrp="1"/>
          </p:cNvSpPr>
          <p:nvPr>
            <p:ph type="sldNum" sz="quarter" idx="12"/>
          </p:nvPr>
        </p:nvSpPr>
        <p:spPr/>
        <p:txBody>
          <a:bodyPr/>
          <a:lstStyle/>
          <a:p>
            <a:fld id="{A90A6431-347B-4ED4-BB32-4132A66AF953}" type="slidenum">
              <a:rPr lang="en-US" smtClean="0"/>
              <a:t>4</a:t>
            </a:fld>
            <a:endParaRPr lang="en-US"/>
          </a:p>
        </p:txBody>
      </p:sp>
    </p:spTree>
    <p:extLst>
      <p:ext uri="{BB962C8B-B14F-4D97-AF65-F5344CB8AC3E}">
        <p14:creationId xmlns:p14="http://schemas.microsoft.com/office/powerpoint/2010/main" val="259792078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90600"/>
          </a:xfrm>
        </p:spPr>
        <p:txBody>
          <a:bodyPr anchor="t"/>
          <a:lstStyle/>
          <a:p>
            <a:pPr>
              <a:lnSpc>
                <a:spcPct val="100000"/>
              </a:lnSpc>
            </a:pPr>
            <a:r>
              <a:rPr lang="en-US" dirty="0" smtClean="0"/>
              <a:t>Financial Highlights</a:t>
            </a:r>
            <a:endParaRPr lang="en-US" dirty="0"/>
          </a:p>
        </p:txBody>
      </p:sp>
      <p:sp>
        <p:nvSpPr>
          <p:cNvPr id="3" name="Content Placeholder 2"/>
          <p:cNvSpPr>
            <a:spLocks noGrp="1"/>
          </p:cNvSpPr>
          <p:nvPr>
            <p:ph idx="1"/>
          </p:nvPr>
        </p:nvSpPr>
        <p:spPr>
          <a:xfrm>
            <a:off x="457200" y="990600"/>
            <a:ext cx="8229600" cy="5334000"/>
          </a:xfrm>
        </p:spPr>
        <p:txBody>
          <a:bodyPr>
            <a:normAutofit fontScale="92500" lnSpcReduction="20000"/>
          </a:bodyPr>
          <a:lstStyle/>
          <a:p>
            <a:r>
              <a:rPr lang="en-US" sz="1800" dirty="0" smtClean="0">
                <a:solidFill>
                  <a:schemeClr val="tx1"/>
                </a:solidFill>
              </a:rPr>
              <a:t>The addition of new line items in the 14/15 budget has increased the operating costs of the 2111 &amp; 2139 accounts significantly. By analyzing the accounts on total costs alone the impression one would get would be misleading. The 2302 Classified Pension Fund and 2406 OPEB Contribution line items added $547,420 to the 2111 account and $216,626 to the 2139 account. It is understood that the overall costs of running the City has not changed but the addition of these line items to the individual budgets changes them significantly.  </a:t>
            </a:r>
          </a:p>
          <a:p>
            <a:endParaRPr lang="en-US" sz="1800" dirty="0">
              <a:solidFill>
                <a:schemeClr val="tx1"/>
              </a:solidFill>
            </a:endParaRPr>
          </a:p>
          <a:p>
            <a:r>
              <a:rPr lang="en-US" sz="1300" b="1" dirty="0" smtClean="0">
                <a:solidFill>
                  <a:schemeClr val="tx1"/>
                </a:solidFill>
              </a:rPr>
              <a:t>2111 Traffic &amp; Road Maintenance</a:t>
            </a:r>
          </a:p>
          <a:p>
            <a:pPr lvl="1">
              <a:buFont typeface="Wingdings" panose="05000000000000000000" pitchFamily="2" charset="2"/>
              <a:buChar char="v"/>
            </a:pPr>
            <a:r>
              <a:rPr lang="en-US" sz="1300" dirty="0" smtClean="0">
                <a:solidFill>
                  <a:schemeClr val="tx1"/>
                </a:solidFill>
              </a:rPr>
              <a:t>The only significant change that was requested was an additional $18,000 in the 2111-6610 Software Maintenance account which would be used to pay for GPS on all the essential vehicles used year round. This would greatly increase the efficiency of the fleet. (An additional $10,000 was requested in the 2114 Storm account for the plow trucks)</a:t>
            </a:r>
          </a:p>
          <a:p>
            <a:pPr marL="57150" indent="0">
              <a:buNone/>
            </a:pPr>
            <a:endParaRPr lang="en-US" sz="1800" dirty="0">
              <a:solidFill>
                <a:schemeClr val="tx1"/>
              </a:solidFill>
            </a:endParaRPr>
          </a:p>
          <a:p>
            <a:pPr marL="400050"/>
            <a:r>
              <a:rPr lang="en-US" sz="1300" b="1" dirty="0" smtClean="0">
                <a:solidFill>
                  <a:schemeClr val="tx1"/>
                </a:solidFill>
              </a:rPr>
              <a:t>2116 Stormwater Management</a:t>
            </a:r>
          </a:p>
          <a:p>
            <a:pPr marL="800100" lvl="1">
              <a:buFont typeface="Wingdings" panose="05000000000000000000" pitchFamily="2" charset="2"/>
              <a:buChar char="v"/>
            </a:pPr>
            <a:r>
              <a:rPr lang="en-US" sz="1300" dirty="0" smtClean="0">
                <a:solidFill>
                  <a:schemeClr val="tx1"/>
                </a:solidFill>
              </a:rPr>
              <a:t>Created last year to fund the implementation of the recently issued MS4 Stormwater Permit from the DEEP. It was not fully funded. This year it does have the funds for 7 employees and operating costs totaling $1,009,105. The City has already received a notice of violation from the DEEP. If this program does not get started the City will start receiving fines. </a:t>
            </a:r>
          </a:p>
          <a:p>
            <a:pPr marL="114300" indent="0">
              <a:buNone/>
            </a:pPr>
            <a:endParaRPr lang="en-US" dirty="0">
              <a:solidFill>
                <a:schemeClr val="tx1"/>
              </a:solidFill>
            </a:endParaRPr>
          </a:p>
          <a:p>
            <a:pPr marL="457200"/>
            <a:r>
              <a:rPr lang="en-US" sz="1300" b="1" dirty="0" smtClean="0">
                <a:solidFill>
                  <a:schemeClr val="tx1"/>
                </a:solidFill>
              </a:rPr>
              <a:t>2139 Parking Management</a:t>
            </a:r>
          </a:p>
          <a:p>
            <a:pPr marL="857250" lvl="1">
              <a:buFont typeface="Wingdings" panose="05000000000000000000" pitchFamily="2" charset="2"/>
              <a:buChar char="v"/>
            </a:pPr>
            <a:r>
              <a:rPr lang="en-US" sz="1300" dirty="0" smtClean="0">
                <a:solidFill>
                  <a:schemeClr val="tx1"/>
                </a:solidFill>
              </a:rPr>
              <a:t>The revenue projections were lowered by $157,000 to reflect the actuals from the past years. The reduction along with the addition of the 2406 &amp; 2302 line items in the operating costs has greatly reduced the estimated Transfer to General Fund. With that being said the overall Parking Management department is still profitable for the City. </a:t>
            </a:r>
          </a:p>
          <a:p>
            <a:pPr marL="457200"/>
            <a:endParaRPr lang="en-US" dirty="0" smtClean="0">
              <a:solidFill>
                <a:schemeClr val="tx1"/>
              </a:solidFill>
            </a:endParaRPr>
          </a:p>
          <a:p>
            <a:pPr marL="800100" lvl="1"/>
            <a:endParaRPr lang="en-US" dirty="0">
              <a:solidFill>
                <a:schemeClr val="tx1"/>
              </a:solidFill>
            </a:endParaRPr>
          </a:p>
        </p:txBody>
      </p:sp>
      <p:sp>
        <p:nvSpPr>
          <p:cNvPr id="4" name="Slide Number Placeholder 3"/>
          <p:cNvSpPr>
            <a:spLocks noGrp="1"/>
          </p:cNvSpPr>
          <p:nvPr>
            <p:ph type="sldNum" sz="quarter" idx="12"/>
          </p:nvPr>
        </p:nvSpPr>
        <p:spPr/>
        <p:txBody>
          <a:bodyPr/>
          <a:lstStyle/>
          <a:p>
            <a:fld id="{A90A6431-347B-4ED4-BB32-4132A66AF953}" type="slidenum">
              <a:rPr lang="en-US" smtClean="0"/>
              <a:t>5</a:t>
            </a:fld>
            <a:endParaRPr lang="en-US"/>
          </a:p>
        </p:txBody>
      </p:sp>
    </p:spTree>
    <p:extLst>
      <p:ext uri="{BB962C8B-B14F-4D97-AF65-F5344CB8AC3E}">
        <p14:creationId xmlns:p14="http://schemas.microsoft.com/office/powerpoint/2010/main" val="187363348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Cost Management</a:t>
            </a:r>
            <a:endParaRPr lang="en-US" dirty="0"/>
          </a:p>
        </p:txBody>
      </p:sp>
      <p:sp>
        <p:nvSpPr>
          <p:cNvPr id="3" name="Content Placeholder 2"/>
          <p:cNvSpPr>
            <a:spLocks noGrp="1"/>
          </p:cNvSpPr>
          <p:nvPr>
            <p:ph idx="1"/>
          </p:nvPr>
        </p:nvSpPr>
        <p:spPr/>
        <p:txBody>
          <a:bodyPr/>
          <a:lstStyle/>
          <a:p>
            <a:r>
              <a:rPr lang="en-US" dirty="0" smtClean="0">
                <a:solidFill>
                  <a:schemeClr val="tx1"/>
                </a:solidFill>
              </a:rPr>
              <a:t>The number one cost management tool in this years budget is </a:t>
            </a:r>
            <a:r>
              <a:rPr lang="en-US" b="1" dirty="0" smtClean="0">
                <a:solidFill>
                  <a:schemeClr val="tx1"/>
                </a:solidFill>
              </a:rPr>
              <a:t>GPS</a:t>
            </a:r>
            <a:r>
              <a:rPr lang="en-US" dirty="0" smtClean="0">
                <a:solidFill>
                  <a:schemeClr val="tx1"/>
                </a:solidFill>
              </a:rPr>
              <a:t> for the vehicles. They are dispatched out into the City everyday. </a:t>
            </a:r>
          </a:p>
          <a:p>
            <a:pPr marL="457200" lvl="1" indent="0">
              <a:buNone/>
            </a:pPr>
            <a:r>
              <a:rPr lang="en-US" dirty="0" smtClean="0">
                <a:solidFill>
                  <a:schemeClr val="tx1"/>
                </a:solidFill>
              </a:rPr>
              <a:t>For the Snow and Storm seasons </a:t>
            </a:r>
            <a:r>
              <a:rPr lang="en-US" b="1" dirty="0" smtClean="0">
                <a:solidFill>
                  <a:schemeClr val="tx1"/>
                </a:solidFill>
              </a:rPr>
              <a:t>GPS</a:t>
            </a:r>
            <a:r>
              <a:rPr lang="en-US" dirty="0" smtClean="0">
                <a:solidFill>
                  <a:schemeClr val="tx1"/>
                </a:solidFill>
              </a:rPr>
              <a:t> would mean a much more efficient use of the plow trucks lowering the overtime costs and clearing the roads faster making the City safer for the residents. </a:t>
            </a:r>
          </a:p>
          <a:p>
            <a:pPr marL="457200" lvl="1" indent="0">
              <a:buNone/>
            </a:pPr>
            <a:endParaRPr lang="en-US" dirty="0">
              <a:solidFill>
                <a:schemeClr val="tx1"/>
              </a:solidFill>
            </a:endParaRPr>
          </a:p>
          <a:p>
            <a:pPr marL="457200" lvl="1" indent="0">
              <a:buNone/>
            </a:pPr>
            <a:r>
              <a:rPr lang="en-US" dirty="0" smtClean="0">
                <a:solidFill>
                  <a:schemeClr val="tx1"/>
                </a:solidFill>
              </a:rPr>
              <a:t>For day to day activities </a:t>
            </a:r>
            <a:r>
              <a:rPr lang="en-US" b="1" dirty="0" smtClean="0">
                <a:solidFill>
                  <a:schemeClr val="tx1"/>
                </a:solidFill>
              </a:rPr>
              <a:t>GPS</a:t>
            </a:r>
            <a:r>
              <a:rPr lang="en-US" dirty="0" smtClean="0">
                <a:solidFill>
                  <a:schemeClr val="tx1"/>
                </a:solidFill>
              </a:rPr>
              <a:t> would mean greater efficiency in operations and more accountability meaning we would get more work done with the same amount of manpower. </a:t>
            </a:r>
          </a:p>
          <a:p>
            <a:pPr marL="457200" lvl="1" indent="0">
              <a:buNone/>
            </a:pPr>
            <a:endParaRPr lang="en-US" dirty="0">
              <a:solidFill>
                <a:schemeClr val="tx1"/>
              </a:solidFill>
            </a:endParaRPr>
          </a:p>
          <a:p>
            <a:pPr marL="457200" lvl="1" indent="0">
              <a:buNone/>
            </a:pPr>
            <a:r>
              <a:rPr lang="en-US" dirty="0" smtClean="0">
                <a:solidFill>
                  <a:schemeClr val="tx1"/>
                </a:solidFill>
              </a:rPr>
              <a:t>This has already been implemented in neighboring towns and is becoming the standard managing tool for any large fleet. </a:t>
            </a:r>
            <a:r>
              <a:rPr lang="en-US" b="1" dirty="0" smtClean="0">
                <a:solidFill>
                  <a:schemeClr val="tx1"/>
                </a:solidFill>
              </a:rPr>
              <a:t>GPS</a:t>
            </a:r>
            <a:r>
              <a:rPr lang="en-US" dirty="0" smtClean="0">
                <a:solidFill>
                  <a:schemeClr val="tx1"/>
                </a:solidFill>
              </a:rPr>
              <a:t> is essential for Stamford to get the most out of its resources. </a:t>
            </a:r>
            <a:endParaRPr lang="en-US" dirty="0">
              <a:solidFill>
                <a:schemeClr val="tx1"/>
              </a:solidFill>
            </a:endParaRPr>
          </a:p>
        </p:txBody>
      </p:sp>
      <p:sp>
        <p:nvSpPr>
          <p:cNvPr id="4" name="Slide Number Placeholder 3"/>
          <p:cNvSpPr>
            <a:spLocks noGrp="1"/>
          </p:cNvSpPr>
          <p:nvPr>
            <p:ph type="sldNum" sz="quarter" idx="12"/>
          </p:nvPr>
        </p:nvSpPr>
        <p:spPr/>
        <p:txBody>
          <a:bodyPr/>
          <a:lstStyle/>
          <a:p>
            <a:fld id="{A90A6431-347B-4ED4-BB32-4132A66AF953}" type="slidenum">
              <a:rPr lang="en-US" smtClean="0"/>
              <a:t>6</a:t>
            </a:fld>
            <a:endParaRPr lang="en-US"/>
          </a:p>
        </p:txBody>
      </p:sp>
    </p:spTree>
    <p:extLst>
      <p:ext uri="{BB962C8B-B14F-4D97-AF65-F5344CB8AC3E}">
        <p14:creationId xmlns:p14="http://schemas.microsoft.com/office/powerpoint/2010/main" val="401542075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Significant Requests for 2014-2015</a:t>
            </a:r>
            <a:endParaRPr lang="en-US" dirty="0"/>
          </a:p>
        </p:txBody>
      </p:sp>
      <p:sp>
        <p:nvSpPr>
          <p:cNvPr id="3" name="Content Placeholder 2"/>
          <p:cNvSpPr>
            <a:spLocks noGrp="1"/>
          </p:cNvSpPr>
          <p:nvPr>
            <p:ph idx="1"/>
          </p:nvPr>
        </p:nvSpPr>
        <p:spPr/>
        <p:txBody>
          <a:bodyPr/>
          <a:lstStyle/>
          <a:p>
            <a:r>
              <a:rPr lang="en-US" dirty="0" smtClean="0">
                <a:solidFill>
                  <a:schemeClr val="tx1"/>
                </a:solidFill>
              </a:rPr>
              <a:t>The operating costs for </a:t>
            </a:r>
            <a:r>
              <a:rPr lang="en-US" b="1" dirty="0" smtClean="0">
                <a:solidFill>
                  <a:schemeClr val="tx1"/>
                </a:solidFill>
              </a:rPr>
              <a:t>GPS</a:t>
            </a:r>
            <a:r>
              <a:rPr lang="en-US" dirty="0" smtClean="0">
                <a:solidFill>
                  <a:schemeClr val="tx1"/>
                </a:solidFill>
              </a:rPr>
              <a:t> will impact the departments the most, greatly changing how the City’s fleet and resources can be managed</a:t>
            </a:r>
            <a:r>
              <a:rPr lang="en-US" dirty="0" smtClean="0"/>
              <a:t>. </a:t>
            </a:r>
          </a:p>
          <a:p>
            <a:endParaRPr lang="en-US" dirty="0"/>
          </a:p>
          <a:p>
            <a:r>
              <a:rPr lang="en-US" dirty="0" smtClean="0">
                <a:solidFill>
                  <a:schemeClr val="tx1"/>
                </a:solidFill>
              </a:rPr>
              <a:t>The funding requested in the 2116 Stormwater Management account is the most significant financial request for this budget. In the long term this will be a positive impact on the City by monitoring and restoring its waterways so that the City’s residents can fully enjoy them without worry. </a:t>
            </a:r>
            <a:endParaRPr lang="en-US" dirty="0">
              <a:solidFill>
                <a:schemeClr val="tx1"/>
              </a:solidFill>
            </a:endParaRPr>
          </a:p>
        </p:txBody>
      </p:sp>
      <p:sp>
        <p:nvSpPr>
          <p:cNvPr id="4" name="Slide Number Placeholder 3"/>
          <p:cNvSpPr>
            <a:spLocks noGrp="1"/>
          </p:cNvSpPr>
          <p:nvPr>
            <p:ph type="sldNum" sz="quarter" idx="12"/>
          </p:nvPr>
        </p:nvSpPr>
        <p:spPr/>
        <p:txBody>
          <a:bodyPr/>
          <a:lstStyle/>
          <a:p>
            <a:fld id="{A90A6431-347B-4ED4-BB32-4132A66AF953}" type="slidenum">
              <a:rPr lang="en-US" smtClean="0"/>
              <a:t>7</a:t>
            </a:fld>
            <a:endParaRPr lang="en-US"/>
          </a:p>
        </p:txBody>
      </p:sp>
    </p:spTree>
    <p:extLst>
      <p:ext uri="{BB962C8B-B14F-4D97-AF65-F5344CB8AC3E}">
        <p14:creationId xmlns:p14="http://schemas.microsoft.com/office/powerpoint/2010/main" val="212396262"/>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xecutive">
  <a:themeElements>
    <a:clrScheme name="Executive">
      <a:dk1>
        <a:sysClr val="windowText" lastClr="000000"/>
      </a:dk1>
      <a:lt1>
        <a:sysClr val="window" lastClr="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fontScheme name="Executi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xecutiv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8575" cap="flat" cmpd="sng" algn="ctr">
          <a:solidFill>
            <a:schemeClr val="phClr"/>
          </a:solidFill>
          <a:prstDash val="solid"/>
        </a:ln>
        <a:ln w="508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50000">
              <a:schemeClr val="phClr">
                <a:tint val="80000"/>
                <a:satMod val="250000"/>
              </a:schemeClr>
            </a:gs>
            <a:gs pos="76000">
              <a:schemeClr val="phClr">
                <a:tint val="90000"/>
                <a:shade val="90000"/>
                <a:satMod val="200000"/>
              </a:schemeClr>
            </a:gs>
            <a:gs pos="92000">
              <a:schemeClr val="phClr">
                <a:tint val="90000"/>
                <a:shade val="70000"/>
                <a:satMod val="250000"/>
              </a:schemeClr>
            </a:gs>
          </a:gsLst>
          <a:path path="circle">
            <a:fillToRect l="50000" t="50000" r="50000" b="50000"/>
          </a:path>
        </a:gradFill>
        <a:blipFill>
          <a:blip xmlns:r="http://schemas.openxmlformats.org/officeDocument/2006/relationships" r:embed="rId1">
            <a:duotone>
              <a:schemeClr val="phClr">
                <a:tint val="95000"/>
              </a:schemeClr>
              <a:schemeClr val="phClr">
                <a:shade val="9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Executive</Template>
  <TotalTime>427</TotalTime>
  <Words>856</Words>
  <Application>Microsoft Office PowerPoint</Application>
  <PresentationFormat>On-screen Show (4:3)</PresentationFormat>
  <Paragraphs>101</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Executive</vt:lpstr>
      <vt:lpstr>FY 2014-2015  Budget Presentation to Board of Finance</vt:lpstr>
      <vt:lpstr>Summary of Operating Budget Request</vt:lpstr>
      <vt:lpstr>Operating Budget Request by Activity</vt:lpstr>
      <vt:lpstr>Operational Highlights</vt:lpstr>
      <vt:lpstr>Financial Highlights</vt:lpstr>
      <vt:lpstr>Cost Management</vt:lpstr>
      <vt:lpstr>Significant Requests for 2014-2015</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FY 2014-2015  Budget Presentation to Board of Finance</dc:title>
  <dc:creator>Lynda</dc:creator>
  <cp:lastModifiedBy>Administrator</cp:lastModifiedBy>
  <cp:revision>20</cp:revision>
  <cp:lastPrinted>2014-03-14T13:47:34Z</cp:lastPrinted>
  <dcterms:created xsi:type="dcterms:W3CDTF">2014-03-11T16:32:46Z</dcterms:created>
  <dcterms:modified xsi:type="dcterms:W3CDTF">2014-03-17T13:23:14Z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AdHocReviewCycleID">
    <vt:i4>-708476719</vt:i4>
  </property>
  <property fmtid="{D5CDD505-2E9C-101B-9397-08002B2CF9AE}" pid="3" name="_NewReviewCycle">
    <vt:lpwstr/>
  </property>
  <property fmtid="{D5CDD505-2E9C-101B-9397-08002B2CF9AE}" pid="4" name="_EmailSubject">
    <vt:lpwstr>Operations Budget </vt:lpwstr>
  </property>
  <property fmtid="{D5CDD505-2E9C-101B-9397-08002B2CF9AE}" pid="5" name="_AuthorEmail">
    <vt:lpwstr>JFahan@StamfordCT.gov</vt:lpwstr>
  </property>
  <property fmtid="{D5CDD505-2E9C-101B-9397-08002B2CF9AE}" pid="6" name="_AuthorEmailDisplayName">
    <vt:lpwstr>Fahan, Jacquie</vt:lpwstr>
  </property>
  <property fmtid="{D5CDD505-2E9C-101B-9397-08002B2CF9AE}" pid="7" name="_PreviousAdHocReviewCycleID">
    <vt:i4>-837716703</vt:i4>
  </property>
</Properties>
</file>