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57" r:id="rId4"/>
    <p:sldId id="263" r:id="rId5"/>
    <p:sldId id="264" r:id="rId6"/>
    <p:sldId id="258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B00AE-E5B2-4A97-9B07-B274A2899BBB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17E4D-024C-479E-B399-07F3BF0D72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7E4D-024C-479E-B399-07F3BF0D72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60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BA507-096B-4393-B63B-B87B1CF38C8F}" type="datetime1">
              <a:rPr lang="en-US" smtClean="0"/>
              <a:t>3/17/2014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EEDA-DA35-4854-93FD-9C14C41C2308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40C5A-A1E2-40A5-9484-2D674FC1BAE2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37C16-1162-4C76-8DCA-11C6236C9DEE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24E36-9251-4A39-9CC7-8FDD65CAC274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F5D71-A3D5-4195-8772-0B3C8257EA47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A9F0-2530-4041-B7B9-3F2EA7AD6C40}" type="datetime1">
              <a:rPr lang="en-US" smtClean="0"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8751-029F-4DF3-8B12-79D97D32AEBD}" type="datetime1">
              <a:rPr lang="en-US" smtClean="0"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0719-253B-4952-82C4-BA5CB3263DEE}" type="datetime1">
              <a:rPr lang="en-US" smtClean="0"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102BD-C24D-493A-80FD-D7BF28DAE6E3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2D10-5350-47C9-A4AB-50C77788348C}" type="datetime1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E8460DD-205B-48F7-B1D3-A7A17A8447B5}" type="datetime1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0A6431-347B-4ED4-BB32-4132A66AF95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handler\Desktop\SealColor300pix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brightnessContrast bright="25000" contras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4360"/>
            <a:ext cx="2895600" cy="350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95299"/>
            <a:ext cx="7772400" cy="2209801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FY 2014-2015 </a:t>
            </a:r>
            <a:br>
              <a:rPr lang="en-US" sz="4400" b="1" dirty="0" smtClean="0">
                <a:solidFill>
                  <a:schemeClr val="tx1"/>
                </a:solidFill>
              </a:rPr>
            </a:br>
            <a:r>
              <a:rPr lang="en-US" sz="4400" b="1" dirty="0" smtClean="0">
                <a:solidFill>
                  <a:schemeClr val="tx1"/>
                </a:solidFill>
              </a:rPr>
              <a:t>Budget Presentation to Board of Finance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49292"/>
            <a:ext cx="6400800" cy="727707"/>
          </a:xfrm>
        </p:spPr>
        <p:txBody>
          <a:bodyPr/>
          <a:lstStyle/>
          <a:p>
            <a:r>
              <a:rPr lang="en-US" b="1" dirty="0" smtClean="0"/>
              <a:t>March 17, 2014</a:t>
            </a:r>
            <a:endParaRPr 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886200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Vehicle Maintenance </a:t>
            </a:r>
          </a:p>
          <a:p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Michael Scacco, Fleet Manager</a:t>
            </a:r>
            <a:endParaRPr lang="en-US" sz="3200" b="1" i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Operating Budget Request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990500"/>
              </p:ext>
            </p:extLst>
          </p:nvPr>
        </p:nvGraphicFramePr>
        <p:xfrm>
          <a:off x="457200" y="2514600"/>
          <a:ext cx="8229600" cy="293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Funding Request</a:t>
                      </a:r>
                      <a:r>
                        <a:rPr lang="en-US" baseline="0" dirty="0" smtClean="0"/>
                        <a:t> FY 14-15 (All Payroll and Operating expenses.)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$1,425,997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from FY 13-14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$120,720</a:t>
                      </a:r>
                      <a:endParaRPr lang="en-US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Human Capital/Personnel</a:t>
                      </a:r>
                      <a:r>
                        <a:rPr lang="en-US" baseline="0" dirty="0" smtClean="0"/>
                        <a:t> FY 14-15 (Reflects only salary request does not include overtime or any other payroll/insurance related items.)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$737,285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Change from FY 13-14</a:t>
                      </a:r>
                      <a:r>
                        <a:rPr lang="en-US" baseline="0" dirty="0" smtClean="0"/>
                        <a:t> Adopted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-$30,724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Budget Request by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304252"/>
              </p:ext>
            </p:extLst>
          </p:nvPr>
        </p:nvGraphicFramePr>
        <p:xfrm>
          <a:off x="152400" y="1752600"/>
          <a:ext cx="8839199" cy="434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990600"/>
                <a:gridCol w="1905000"/>
                <a:gridCol w="1176421"/>
                <a:gridCol w="1240589"/>
                <a:gridCol w="1240589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Activity</a:t>
                      </a:r>
                      <a:r>
                        <a:rPr lang="en-US" sz="1200" baseline="0" dirty="0" smtClean="0"/>
                        <a:t> Name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Starting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Page Number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14-15 Mayor’s Request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13-14 Adopted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</a:t>
                      </a:r>
                      <a:r>
                        <a:rPr lang="en-US" sz="1200" baseline="0" dirty="0" smtClean="0"/>
                        <a:t>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Salaries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$737,285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$768,009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-$30,724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0.96%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Seasonal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$5,000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100%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Overtime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Tool Allowance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$4,200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$3,200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$1,000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1.31%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Differential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Active Medical &amp; Life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$229,650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$224,522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$5,128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1.02%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Retiree Medical &amp; Life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$52,579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$54,427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-$1,848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0.97%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Social Security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$59,439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$61,331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-$1,892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0.97%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Classified</a:t>
                      </a:r>
                      <a:r>
                        <a:rPr lang="en-US" sz="1200" baseline="0" dirty="0" smtClean="0"/>
                        <a:t> Pension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$106,594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$106,594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OPEB Contribution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$48,661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$48,661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100.00%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Budget Request by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149188"/>
              </p:ext>
            </p:extLst>
          </p:nvPr>
        </p:nvGraphicFramePr>
        <p:xfrm>
          <a:off x="152400" y="1752600"/>
          <a:ext cx="8839199" cy="3977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990600"/>
                <a:gridCol w="1905000"/>
                <a:gridCol w="1176421"/>
                <a:gridCol w="1240589"/>
                <a:gridCol w="1240589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Activity</a:t>
                      </a:r>
                      <a:r>
                        <a:rPr lang="en-US" sz="1200" baseline="0" dirty="0" smtClean="0"/>
                        <a:t> Name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Starting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Page Number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14-15 Mayor’s Request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13-14 Adopted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</a:t>
                      </a:r>
                      <a:r>
                        <a:rPr lang="en-US" sz="1200" baseline="0" dirty="0" smtClean="0"/>
                        <a:t>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Equipment Rental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-$2,500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-100.00%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Gasoline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Payment</a:t>
                      </a:r>
                      <a:r>
                        <a:rPr lang="en-US" sz="1200" baseline="0" dirty="0" smtClean="0"/>
                        <a:t> to Insurance Fund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$39,264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$55,463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-$16,199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-0.71%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Telephone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$5,000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Postage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$250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Copying &amp; Printing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$900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$900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Office Supplies &amp;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Vehicle Maintenance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$48,175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$48,175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Equipment Maintenance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3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Budget Request by Activity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505035"/>
              </p:ext>
            </p:extLst>
          </p:nvPr>
        </p:nvGraphicFramePr>
        <p:xfrm>
          <a:off x="152400" y="1752600"/>
          <a:ext cx="8839199" cy="434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990600"/>
                <a:gridCol w="1905000"/>
                <a:gridCol w="1176421"/>
                <a:gridCol w="1240589"/>
                <a:gridCol w="1240589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Activity</a:t>
                      </a:r>
                      <a:r>
                        <a:rPr lang="en-US" sz="1200" baseline="0" dirty="0" smtClean="0"/>
                        <a:t> Name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Starting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Page Number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14-15 Mayor’s Request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13-14 Adopted</a:t>
                      </a:r>
                      <a:endParaRPr lang="en-US" sz="1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</a:t>
                      </a:r>
                      <a:r>
                        <a:rPr lang="en-US" sz="1200" baseline="0" dirty="0" smtClean="0"/>
                        <a:t>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% Change</a:t>
                      </a:r>
                      <a:endParaRPr lang="en-US" sz="1200" dirty="0"/>
                    </a:p>
                  </a:txBody>
                  <a:tcPr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Software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$9,500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$9,500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Towing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$7,500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100.00%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Smalls Tools &amp; Replacement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$4,000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Laundry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$11,000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$11,000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Protective Clothing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$3,000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Dues &amp; Fees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102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$2,500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OSHA</a:t>
                      </a:r>
                      <a:r>
                        <a:rPr lang="en-US" sz="1200" baseline="0" dirty="0" smtClean="0"/>
                        <a:t> Safety Requirement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$1,500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$0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0.00%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0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With the elimination of the Fleet Foreman position, the Vehicle Maintenance Department will upgrade within the current staffing to fill the responsibilities previously held by the Fleet Foreman.</a:t>
            </a:r>
          </a:p>
          <a:p>
            <a:r>
              <a:rPr lang="en-US" dirty="0" smtClean="0"/>
              <a:t>Utilize Administrative Support staff member from another Operations Department to assist in the day-to-day functions of the Department (i.e., work order system, accounts payable, etc.)</a:t>
            </a:r>
          </a:p>
          <a:p>
            <a:r>
              <a:rPr lang="en-US" dirty="0" smtClean="0"/>
              <a:t>Implementation of the new Citywide fuel system to better track fuel usage as well as help with the scheduling of preventative maintenance of all City vehicles and equipment.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Decrease in salaries due to the elimination of the Fleet Foreman position, partial monies allocated for this position are for the severance to be paid to the present employee.</a:t>
            </a:r>
          </a:p>
          <a:p>
            <a:r>
              <a:rPr lang="en-US" dirty="0" smtClean="0"/>
              <a:t>Increase in Seasonal is to hire an individual to assist with the auctions and the abandoned vehicles.</a:t>
            </a:r>
          </a:p>
          <a:p>
            <a:r>
              <a:rPr lang="en-US" dirty="0" smtClean="0"/>
              <a:t>Tool allowance increase of $1,000 is a contractual obligation.</a:t>
            </a:r>
          </a:p>
          <a:p>
            <a:r>
              <a:rPr lang="en-US" dirty="0" smtClean="0"/>
              <a:t>Software maintenance remains the same as this is a contractual obligation for the maintenance of the </a:t>
            </a:r>
            <a:r>
              <a:rPr lang="en-US" dirty="0" err="1" smtClean="0"/>
              <a:t>Roadbase</a:t>
            </a:r>
            <a:r>
              <a:rPr lang="en-US" dirty="0" smtClean="0"/>
              <a:t> system as well as the newly implemented fuel system.</a:t>
            </a:r>
          </a:p>
          <a:p>
            <a:r>
              <a:rPr lang="en-US" dirty="0" smtClean="0"/>
              <a:t>Increase of $7,500 for towing is fo</a:t>
            </a:r>
            <a:r>
              <a:rPr lang="en-US" dirty="0" smtClean="0"/>
              <a:t>r a newly assigned responsibility and program for the towing of City-wide residential abandoned vehicles.  This program will create a City revenue but the expense to tow the vehicles will be the sole responsibility of Vehicle Maintenance.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Vehicle Maintenance items are either contractual obligations or payroll/employee benefits which are regulated by the State and Federal government.</a:t>
            </a:r>
          </a:p>
          <a:p>
            <a:r>
              <a:rPr lang="en-US" dirty="0" smtClean="0"/>
              <a:t>Analysis on parts and equipment distributed throughout the year to see where implementing a contract with a vendor through purchasing guidelines could save monies through more competitive purchasing.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2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Requests for 2014-2015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Increase in Seasonal is to hire an individual to assist with the auctions and the abandoned vehicles.</a:t>
            </a:r>
          </a:p>
          <a:p>
            <a:r>
              <a:rPr lang="en-US" dirty="0"/>
              <a:t>Utilize Administrative Support staff member from another Operations Department to assist in the day-to-day functions of the Department (i.e., work order system, accounts payable, etc</a:t>
            </a:r>
            <a:r>
              <a:rPr lang="en-US" dirty="0" smtClean="0"/>
              <a:t>.)</a:t>
            </a:r>
          </a:p>
          <a:p>
            <a:r>
              <a:rPr lang="en-US" dirty="0" smtClean="0"/>
              <a:t>Dues and Fees is State and DEEP requirements for inspections for the fuel island and license certification retention for Vehicle Maintenance staff for the Class A/B UST Operator.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A6431-347B-4ED4-BB32-4132A66AF9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521</TotalTime>
  <Words>794</Words>
  <Application>Microsoft Office PowerPoint</Application>
  <PresentationFormat>On-screen Show (4:3)</PresentationFormat>
  <Paragraphs>216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Executive</vt:lpstr>
      <vt:lpstr>FY 2014-2015  Budget Presentation to Board of Finance</vt:lpstr>
      <vt:lpstr>Summary of Operating Budget Request</vt:lpstr>
      <vt:lpstr>Operating Budget Request by Activity</vt:lpstr>
      <vt:lpstr>Operating Budget Request by Activity</vt:lpstr>
      <vt:lpstr>Operating Budget Request by Activity</vt:lpstr>
      <vt:lpstr>Operational Highlights</vt:lpstr>
      <vt:lpstr>Financial Highlights</vt:lpstr>
      <vt:lpstr>Cost Management</vt:lpstr>
      <vt:lpstr>Significant Requests for 2014-2015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2014-2015  Budget Presentation to Board of Finance</dc:title>
  <dc:creator>Lynda</dc:creator>
  <cp:lastModifiedBy>Administrator</cp:lastModifiedBy>
  <cp:revision>37</cp:revision>
  <dcterms:created xsi:type="dcterms:W3CDTF">2014-03-11T16:32:46Z</dcterms:created>
  <dcterms:modified xsi:type="dcterms:W3CDTF">2014-03-17T14:06:35Z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-591262687</vt:i4>
  </property>
  <property fmtid="{D5CDD505-2E9C-101B-9397-08002B2CF9AE}" pid="3" name="_NewReviewCycle">
    <vt:lpwstr/>
  </property>
  <property fmtid="{D5CDD505-2E9C-101B-9397-08002B2CF9AE}" pid="4" name="_EmailSubject">
    <vt:lpwstr>Operations Budget </vt:lpwstr>
  </property>
  <property fmtid="{D5CDD505-2E9C-101B-9397-08002B2CF9AE}" pid="5" name="_AuthorEmail">
    <vt:lpwstr>JFahan@StamfordCT.gov</vt:lpwstr>
  </property>
  <property fmtid="{D5CDD505-2E9C-101B-9397-08002B2CF9AE}" pid="6" name="_AuthorEmailDisplayName">
    <vt:lpwstr>Fahan, Jacquie</vt:lpwstr>
  </property>
  <property fmtid="{D5CDD505-2E9C-101B-9397-08002B2CF9AE}" pid="7" name="_PreviousAdHocReviewCycleID">
    <vt:i4>-1537088291</vt:i4>
  </property>
</Properties>
</file>