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684" r:id="rId4"/>
  </p:sldMasterIdLst>
  <p:notesMasterIdLst>
    <p:notesMasterId r:id="rId17"/>
  </p:notesMasterIdLst>
  <p:sldIdLst>
    <p:sldId id="270" r:id="rId5"/>
    <p:sldId id="271" r:id="rId6"/>
    <p:sldId id="272" r:id="rId7"/>
    <p:sldId id="259" r:id="rId8"/>
    <p:sldId id="261" r:id="rId9"/>
    <p:sldId id="264" r:id="rId10"/>
    <p:sldId id="265" r:id="rId11"/>
    <p:sldId id="256" r:id="rId12"/>
    <p:sldId id="257" r:id="rId13"/>
    <p:sldId id="258" r:id="rId14"/>
    <p:sldId id="262" r:id="rId15"/>
    <p:sldId id="263" r:id="rId16"/>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7" d="100"/>
          <a:sy n="107" d="100"/>
        </p:scale>
        <p:origin x="-1734" y="-2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AAB82350-D3B0-4671-8FEE-62D2D513732E}" type="datetimeFigureOut">
              <a:rPr lang="en-US" smtClean="0"/>
              <a:t>3/26/2014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B8B38434-C754-4E07-8FAE-BF53F0FFD998}" type="slidenum">
              <a:rPr lang="en-US" smtClean="0"/>
              <a:t>‹#›</a:t>
            </a:fld>
            <a:endParaRPr lang="en-US"/>
          </a:p>
        </p:txBody>
      </p:sp>
    </p:spTree>
    <p:extLst>
      <p:ext uri="{BB962C8B-B14F-4D97-AF65-F5344CB8AC3E}">
        <p14:creationId xmlns:p14="http://schemas.microsoft.com/office/powerpoint/2010/main" val="2832782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B38434-C754-4E07-8FAE-BF53F0FFD998}" type="slidenum">
              <a:rPr lang="en-US" smtClean="0"/>
              <a:t>1</a:t>
            </a:fld>
            <a:endParaRPr lang="en-US"/>
          </a:p>
        </p:txBody>
      </p:sp>
    </p:spTree>
    <p:extLst>
      <p:ext uri="{BB962C8B-B14F-4D97-AF65-F5344CB8AC3E}">
        <p14:creationId xmlns:p14="http://schemas.microsoft.com/office/powerpoint/2010/main" val="2319919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55E881-CFAC-4C1E-BE9C-E26CD2962488}" type="datetime1">
              <a:rPr lang="en-US" smtClean="0"/>
              <a:t>3/26/2014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77584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39880-6972-44EF-8705-C7BDE8A097AC}" type="datetime1">
              <a:rPr lang="en-US" smtClean="0"/>
              <a:t>3/26/2014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3724820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6C8A4F-0B43-465B-943B-138760BCBD9C}" type="datetime1">
              <a:rPr lang="en-US" smtClean="0"/>
              <a:t>3/26/2014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3017659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0D2A57A-88F1-45D3-AFA5-F830C8D0D5B9}"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en-US">
              <a:solidFill>
                <a:prstClr val="black">
                  <a:lumMod val="65000"/>
                  <a:lumOff val="35000"/>
                </a:prstClr>
              </a:solidFill>
            </a:endParaRPr>
          </a:p>
        </p:txBody>
      </p:sp>
    </p:spTree>
    <p:extLst>
      <p:ext uri="{BB962C8B-B14F-4D97-AF65-F5344CB8AC3E}">
        <p14:creationId xmlns:p14="http://schemas.microsoft.com/office/powerpoint/2010/main" val="3954734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744B73CA-B910-43A9-9234-2A6AFE02FFD1}"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726037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BBF309-F62F-476B-8AAA-F5CF87165CF0}"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3466258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F878310-5173-4EE5-ABAE-EC866F082510}"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6254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798250F-72BC-4C3E-A3A2-7F56C8B9A2EB}"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983064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494EE0-3B95-40F6-90E4-9AD663B91A46}"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65369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ABE7B-CB71-4DDB-8FA8-8B3F3D805DBA}"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1500851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1DBB06-E7C9-4D32-B5DB-3A6F4BBD420B}"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074270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EFB1D-A423-4DFA-ABB2-95ABB48C64DD}" type="datetime1">
              <a:rPr lang="en-US" smtClean="0"/>
              <a:t>3/26/2014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8924841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43CCE1-6929-438F-B486-1784B89AA874}"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9852297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C13DA3-D348-49E3-A00A-8BFE8AD0873A}"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465749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5126E2-A283-457B-8F88-49466F4B14C9}"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8795135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BEC0632-5642-4EC1-8FC4-BD7DFED8734D}"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en-US">
              <a:solidFill>
                <a:prstClr val="black">
                  <a:lumMod val="65000"/>
                  <a:lumOff val="35000"/>
                </a:prstClr>
              </a:solidFill>
            </a:endParaRPr>
          </a:p>
        </p:txBody>
      </p:sp>
    </p:spTree>
    <p:extLst>
      <p:ext uri="{BB962C8B-B14F-4D97-AF65-F5344CB8AC3E}">
        <p14:creationId xmlns:p14="http://schemas.microsoft.com/office/powerpoint/2010/main" val="25219499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062490CD-0AC9-4517-BB11-DBEDCDB63D8D}"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2295629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BF232F-34B7-4E85-94BC-2C77432C06D3}"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897894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7630CF9A-E21A-4CE6-A06C-457C5198BECA}"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065671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E1F45DC-F2D2-45AC-88FB-17D0848F4471}"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37973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F80A83D-50DB-4B5D-88A0-9927CD80CC12}"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010002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42149D-8D80-41C7-AA38-15A64C17C09C}"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59562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7AB8A-8C26-4369-A388-822D26771A04}" type="datetime1">
              <a:rPr lang="en-US" smtClean="0"/>
              <a:t>3/26/2014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38507574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2CAE19-6854-477E-973A-47E50ADD5D6A}"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578043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4CDB0A-A1A8-478C-A575-70BEFED1D875}"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2006384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31A40-C6DA-4978-BA82-FD7BBE00D6D2}"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7241281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EB8A3-A5D4-420A-AC01-89034D0253C6}"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8791936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BB855132-0B91-4541-8EBF-F8CD4808D92A}"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en-US">
              <a:solidFill>
                <a:prstClr val="black">
                  <a:lumMod val="65000"/>
                  <a:lumOff val="35000"/>
                </a:prstClr>
              </a:solidFill>
            </a:endParaRPr>
          </a:p>
        </p:txBody>
      </p:sp>
    </p:spTree>
    <p:extLst>
      <p:ext uri="{BB962C8B-B14F-4D97-AF65-F5344CB8AC3E}">
        <p14:creationId xmlns:p14="http://schemas.microsoft.com/office/powerpoint/2010/main" val="20900627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52AD94DC-082A-49C2-ABBE-5B5FC1DB94EC}"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91264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1902D2-A4CF-461B-9260-5A1BDF0D2859}"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42122627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03B099BC-5583-4B9F-B407-DC8E1AB4BF0F}"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43034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1992EA9-9434-4E9D-8A06-0417AE60DBE6}"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15007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6A23F2-ACB6-4683-A2CC-8BEBEE7B9E35}"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490605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DBFE19-3986-473E-9BB1-6E48F99FBC5D}" type="datetime1">
              <a:rPr lang="en-US" smtClean="0"/>
              <a:t>3/26/2014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15520267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6AEC9-FBA1-4642-AC55-D68AECF33F45}"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7412679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723CB9-2625-435E-8060-140A43D4B397}"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9328240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A8D196-AEF9-4F8F-8CB4-AAF5104B37BD}"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0288456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5A5B31-C793-4727-9B97-37096C6FA9BC}"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6344113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9272DD-F469-43E1-9F1E-B90F185E6C5B}"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37834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FF2BDD-FC5E-41EA-9566-7FD55C1F2B95}" type="datetime1">
              <a:rPr lang="en-US" smtClean="0"/>
              <a:t>3/26/2014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2324768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E6FF1-A836-4CF9-8769-05A1D261E651}" type="datetime1">
              <a:rPr lang="en-US" smtClean="0"/>
              <a:t>3/26/2014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3251304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5D072-9AF3-4FE8-9FC3-C36E733FAC18}" type="datetime1">
              <a:rPr lang="en-US" smtClean="0"/>
              <a:t>3/26/2014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185329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B0A837-5E06-4F38-899E-E878A4FBF6F6}" type="datetime1">
              <a:rPr lang="en-US" smtClean="0"/>
              <a:t>3/26/2014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2547554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D1F91A-16EA-4776-B9EA-14EBF295FA91}" type="datetime1">
              <a:rPr lang="en-US" smtClean="0"/>
              <a:t>3/26/2014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8DDA84-4343-5040-B8EF-0AAB4B906ABE}" type="slidenum">
              <a:rPr lang="en-US" smtClean="0"/>
              <a:t>‹#›</a:t>
            </a:fld>
            <a:endParaRPr lang="en-US" dirty="0"/>
          </a:p>
        </p:txBody>
      </p:sp>
    </p:spTree>
    <p:extLst>
      <p:ext uri="{BB962C8B-B14F-4D97-AF65-F5344CB8AC3E}">
        <p14:creationId xmlns:p14="http://schemas.microsoft.com/office/powerpoint/2010/main" val="3788589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A9184-3935-4811-AD3A-190653E8F35F}" type="datetime1">
              <a:rPr lang="en-US" smtClean="0"/>
              <a:t>3/26/2014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DDA84-4343-5040-B8EF-0AAB4B906ABE}" type="slidenum">
              <a:rPr lang="en-US" smtClean="0"/>
              <a:t>‹#›</a:t>
            </a:fld>
            <a:endParaRPr lang="en-US" dirty="0"/>
          </a:p>
        </p:txBody>
      </p:sp>
    </p:spTree>
    <p:extLst>
      <p:ext uri="{BB962C8B-B14F-4D97-AF65-F5344CB8AC3E}">
        <p14:creationId xmlns:p14="http://schemas.microsoft.com/office/powerpoint/2010/main" val="3366493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defTabSz="914400"/>
            <a:fld id="{CC2A4B8B-D07C-4371-9D1F-A7CD67E75120}"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defTabSz="914400"/>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defTabSz="914400"/>
            <a:fld id="{A90A6431-347B-4ED4-BB32-4132A66AF953}" type="slidenum">
              <a:rPr lang="en-US" smtClean="0">
                <a:solidFill>
                  <a:prstClr val="black">
                    <a:lumMod val="65000"/>
                    <a:lumOff val="35000"/>
                  </a:prstClr>
                </a:solidFill>
              </a:rPr>
              <a:pPr defTabSz="914400"/>
              <a:t>‹#›</a:t>
            </a:fld>
            <a:endParaRPr lang="en-US">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589217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defTabSz="914400"/>
            <a:fld id="{8D5B7F02-28EC-4EFE-8341-E74AC46C5662}"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defTabSz="914400"/>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defTabSz="914400"/>
            <a:fld id="{A90A6431-347B-4ED4-BB32-4132A66AF953}" type="slidenum">
              <a:rPr lang="en-US" smtClean="0">
                <a:solidFill>
                  <a:prstClr val="black">
                    <a:lumMod val="65000"/>
                    <a:lumOff val="35000"/>
                  </a:prstClr>
                </a:solidFill>
              </a:rPr>
              <a:pPr defTabSz="914400"/>
              <a:t>‹#›</a:t>
            </a:fld>
            <a:endParaRPr lang="en-US">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27975125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defTabSz="914400"/>
            <a:fld id="{55219C09-C2C0-44AB-A3B1-DC1EF467EE8C}" type="datetime1">
              <a:rPr lang="en-US" smtClean="0">
                <a:solidFill>
                  <a:prstClr val="black">
                    <a:lumMod val="65000"/>
                    <a:lumOff val="35000"/>
                  </a:prstClr>
                </a:solidFill>
              </a:rPr>
              <a:t>3/26/2014</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defTabSz="914400"/>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defTabSz="914400"/>
            <a:fld id="{A90A6431-347B-4ED4-BB32-4132A66AF953}" type="slidenum">
              <a:rPr lang="en-US" smtClean="0">
                <a:solidFill>
                  <a:prstClr val="black">
                    <a:lumMod val="65000"/>
                    <a:lumOff val="35000"/>
                  </a:prstClr>
                </a:solidFill>
              </a:rPr>
              <a:pPr defTabSz="914400"/>
              <a:t>‹#›</a:t>
            </a:fld>
            <a:endParaRPr lang="en-US">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219150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026" name="Picture 2" descr="C:\Users\mhandler\Desktop\SealColor300pix.jpg"/>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1000"/>
                    </a14:imgEffect>
                    <a14:imgEffect>
                      <a14:brightnessContrast bright="25000" contrast="-2000"/>
                    </a14:imgEffect>
                  </a14:imgLayer>
                </a14:imgProps>
              </a:ext>
              <a:ext uri="{28A0092B-C50C-407E-A947-70E740481C1C}">
                <a14:useLocalDpi xmlns:a14="http://schemas.microsoft.com/office/drawing/2010/main" val="0"/>
              </a:ext>
            </a:extLst>
          </a:blip>
          <a:srcRect/>
          <a:stretch>
            <a:fillRect/>
          </a:stretch>
        </p:blipFill>
        <p:spPr bwMode="auto">
          <a:xfrm>
            <a:off x="3048000" y="2134360"/>
            <a:ext cx="2895600" cy="35036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38200" y="495299"/>
            <a:ext cx="7772400" cy="2209801"/>
          </a:xfrm>
        </p:spPr>
        <p:txBody>
          <a:bodyPr/>
          <a:lstStyle/>
          <a:p>
            <a:r>
              <a:rPr lang="en-US" sz="4400" b="1" dirty="0" smtClean="0">
                <a:solidFill>
                  <a:schemeClr val="tx1"/>
                </a:solidFill>
              </a:rPr>
              <a:t>FY 2014-2015 </a:t>
            </a:r>
            <a:br>
              <a:rPr lang="en-US" sz="4400" b="1" dirty="0" smtClean="0">
                <a:solidFill>
                  <a:schemeClr val="tx1"/>
                </a:solidFill>
              </a:rPr>
            </a:br>
            <a:r>
              <a:rPr lang="en-US" sz="4400" b="1" dirty="0" smtClean="0">
                <a:solidFill>
                  <a:schemeClr val="tx1"/>
                </a:solidFill>
              </a:rPr>
              <a:t>Budget Presentation to Board of Finance</a:t>
            </a:r>
            <a:endParaRPr lang="en-US" sz="4400" b="1" dirty="0">
              <a:solidFill>
                <a:schemeClr val="tx1"/>
              </a:solidFill>
            </a:endParaRPr>
          </a:p>
        </p:txBody>
      </p:sp>
      <p:sp>
        <p:nvSpPr>
          <p:cNvPr id="3" name="Subtitle 2"/>
          <p:cNvSpPr>
            <a:spLocks noGrp="1"/>
          </p:cNvSpPr>
          <p:nvPr>
            <p:ph type="subTitle" idx="1"/>
          </p:nvPr>
        </p:nvSpPr>
        <p:spPr>
          <a:xfrm>
            <a:off x="1371600" y="5749292"/>
            <a:ext cx="6400800" cy="727707"/>
          </a:xfrm>
        </p:spPr>
        <p:txBody>
          <a:bodyPr/>
          <a:lstStyle/>
          <a:p>
            <a:r>
              <a:rPr lang="en-US" b="1" dirty="0" smtClean="0"/>
              <a:t>April 24</a:t>
            </a:r>
            <a:r>
              <a:rPr lang="en-US" b="1" dirty="0" smtClean="0"/>
              <a:t>, </a:t>
            </a:r>
            <a:r>
              <a:rPr lang="en-US" b="1" dirty="0" smtClean="0"/>
              <a:t>2014</a:t>
            </a:r>
            <a:endParaRPr lang="en-US" b="1" dirty="0"/>
          </a:p>
        </p:txBody>
      </p:sp>
      <p:sp>
        <p:nvSpPr>
          <p:cNvPr id="4" name="Subtitle 2"/>
          <p:cNvSpPr txBox="1">
            <a:spLocks/>
          </p:cNvSpPr>
          <p:nvPr/>
        </p:nvSpPr>
        <p:spPr>
          <a:xfrm>
            <a:off x="1371600" y="3886200"/>
            <a:ext cx="6400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en-US" sz="3200" b="1" i="1" dirty="0" smtClean="0">
                <a:solidFill>
                  <a:prstClr val="black"/>
                </a:solidFill>
                <a:latin typeface="Palatino Linotype"/>
              </a:rPr>
              <a:t>Human Resources</a:t>
            </a:r>
          </a:p>
          <a:p>
            <a:r>
              <a:rPr lang="en-US" sz="3200" b="1" i="1" dirty="0" err="1" smtClean="0">
                <a:solidFill>
                  <a:prstClr val="black"/>
                </a:solidFill>
                <a:latin typeface="Palatino Linotype"/>
              </a:rPr>
              <a:t>Clemon</a:t>
            </a:r>
            <a:r>
              <a:rPr lang="en-US" sz="3200" b="1" i="1" dirty="0" smtClean="0">
                <a:solidFill>
                  <a:prstClr val="black"/>
                </a:solidFill>
                <a:latin typeface="Palatino Linotype"/>
              </a:rPr>
              <a:t> Williams, Acting Director</a:t>
            </a:r>
            <a:endParaRPr lang="en-US" sz="3200" b="1" i="1" dirty="0">
              <a:solidFill>
                <a:prstClr val="black"/>
              </a:solidFill>
              <a:latin typeface="Palatino Linotype"/>
            </a:endParaRPr>
          </a:p>
        </p:txBody>
      </p:sp>
      <p:sp>
        <p:nvSpPr>
          <p:cNvPr id="8" name="Slide Number Placeholder 7"/>
          <p:cNvSpPr>
            <a:spLocks noGrp="1"/>
          </p:cNvSpPr>
          <p:nvPr>
            <p:ph type="sldNum" sz="quarter" idx="11"/>
          </p:nvPr>
        </p:nvSpPr>
        <p:spPr/>
        <p:txBody>
          <a:bodyPr/>
          <a:lstStyle/>
          <a:p>
            <a:fld id="{A90A6431-347B-4ED4-BB32-4132A66AF953}" type="slidenum">
              <a:rPr lang="en-US" smtClean="0">
                <a:solidFill>
                  <a:prstClr val="black">
                    <a:lumMod val="65000"/>
                    <a:lumOff val="35000"/>
                  </a:prstClr>
                </a:solidFill>
              </a:rPr>
              <a:pPr/>
              <a:t>1</a:t>
            </a:fld>
            <a:endParaRPr lang="en-US">
              <a:solidFill>
                <a:prstClr val="black">
                  <a:lumMod val="65000"/>
                  <a:lumOff val="35000"/>
                </a:prstClr>
              </a:solidFill>
            </a:endParaRPr>
          </a:p>
        </p:txBody>
      </p:sp>
    </p:spTree>
    <p:extLst>
      <p:ext uri="{BB962C8B-B14F-4D97-AF65-F5344CB8AC3E}">
        <p14:creationId xmlns:p14="http://schemas.microsoft.com/office/powerpoint/2010/main" val="604081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048"/>
            <a:ext cx="8229600" cy="874863"/>
          </a:xfrm>
        </p:spPr>
        <p:txBody>
          <a:bodyPr>
            <a:normAutofit/>
          </a:bodyPr>
          <a:lstStyle/>
          <a:p>
            <a:r>
              <a:rPr lang="en-US" sz="2800" b="1" u="sng" dirty="0" smtClean="0">
                <a:latin typeface="Times New Roman" panose="02020603050405020304" pitchFamily="18" charset="0"/>
                <a:cs typeface="Times New Roman" panose="02020603050405020304" pitchFamily="18" charset="0"/>
              </a:rPr>
              <a:t>Human Resources in the Future</a:t>
            </a:r>
            <a:endParaRPr lang="en-US" sz="2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2862" y="949911"/>
            <a:ext cx="8313938" cy="5516111"/>
          </a:xfrm>
        </p:spPr>
        <p:txBody>
          <a:bodyPr>
            <a:noAutofit/>
          </a:bodyPr>
          <a:lstStyle/>
          <a:p>
            <a:r>
              <a:rPr lang="en-US" sz="2200" dirty="0" smtClean="0">
                <a:latin typeface="Times New Roman" panose="02020603050405020304" pitchFamily="18" charset="0"/>
                <a:cs typeface="Times New Roman" panose="02020603050405020304" pitchFamily="18" charset="0"/>
              </a:rPr>
              <a:t>Complete negotiations for UAW, Fire and 1199;</a:t>
            </a:r>
          </a:p>
          <a:p>
            <a:r>
              <a:rPr lang="en-US" sz="2200" dirty="0" smtClean="0">
                <a:latin typeface="Times New Roman" panose="02020603050405020304" pitchFamily="18" charset="0"/>
                <a:cs typeface="Times New Roman" panose="02020603050405020304" pitchFamily="18" charset="0"/>
              </a:rPr>
              <a:t>Start negotiations for Police;</a:t>
            </a:r>
          </a:p>
          <a:p>
            <a:pPr lvl="0"/>
            <a:r>
              <a:rPr lang="en-US" sz="2200" dirty="0">
                <a:latin typeface="Times New Roman" panose="02020603050405020304" pitchFamily="18" charset="0"/>
                <a:cs typeface="Times New Roman" panose="02020603050405020304" pitchFamily="18" charset="0"/>
              </a:rPr>
              <a:t>Conduct a </a:t>
            </a:r>
            <a:r>
              <a:rPr lang="en-US" sz="2200" dirty="0" smtClean="0">
                <a:latin typeface="Times New Roman" panose="02020603050405020304" pitchFamily="18" charset="0"/>
                <a:cs typeface="Times New Roman" panose="02020603050405020304" pitchFamily="18" charset="0"/>
              </a:rPr>
              <a:t>2014-2015 </a:t>
            </a:r>
            <a:r>
              <a:rPr lang="en-US" sz="2200" dirty="0">
                <a:latin typeface="Times New Roman" panose="02020603050405020304" pitchFamily="18" charset="0"/>
                <a:cs typeface="Times New Roman" panose="02020603050405020304" pitchFamily="18" charset="0"/>
              </a:rPr>
              <a:t>entry level police officer examination in compliance with the City of Stamford Charter, Civil Service Rules and </a:t>
            </a:r>
            <a:r>
              <a:rPr lang="en-US" sz="2200" dirty="0" smtClean="0">
                <a:latin typeface="Times New Roman" panose="02020603050405020304" pitchFamily="18" charset="0"/>
                <a:cs typeface="Times New Roman" panose="02020603050405020304" pitchFamily="18" charset="0"/>
              </a:rPr>
              <a:t>Regulations.</a:t>
            </a:r>
          </a:p>
          <a:p>
            <a:pPr lvl="0"/>
            <a:r>
              <a:rPr lang="en-US" sz="2200" dirty="0" smtClean="0">
                <a:latin typeface="Times New Roman" panose="02020603050405020304" pitchFamily="18" charset="0"/>
                <a:cs typeface="Times New Roman" panose="02020603050405020304" pitchFamily="18" charset="0"/>
              </a:rPr>
              <a:t>Manage </a:t>
            </a:r>
            <a:r>
              <a:rPr lang="en-US" sz="2200" dirty="0">
                <a:latin typeface="Times New Roman" panose="02020603050405020304" pitchFamily="18" charset="0"/>
                <a:cs typeface="Times New Roman" panose="02020603050405020304" pitchFamily="18" charset="0"/>
              </a:rPr>
              <a:t>and administer Police </a:t>
            </a:r>
            <a:r>
              <a:rPr lang="en-US" sz="2200" dirty="0" smtClean="0">
                <a:latin typeface="Times New Roman" panose="02020603050405020304" pitchFamily="18" charset="0"/>
                <a:cs typeface="Times New Roman" panose="02020603050405020304" pitchFamily="18" charset="0"/>
              </a:rPr>
              <a:t>Sergeant </a:t>
            </a:r>
            <a:r>
              <a:rPr lang="en-US" sz="2200" dirty="0">
                <a:latin typeface="Times New Roman" panose="02020603050405020304" pitchFamily="18" charset="0"/>
                <a:cs typeface="Times New Roman" panose="02020603050405020304" pitchFamily="18" charset="0"/>
              </a:rPr>
              <a:t>and Lieutenant </a:t>
            </a:r>
            <a:r>
              <a:rPr lang="en-US" sz="2200" dirty="0" smtClean="0">
                <a:latin typeface="Times New Roman" panose="02020603050405020304" pitchFamily="18" charset="0"/>
                <a:cs typeface="Times New Roman" panose="02020603050405020304" pitchFamily="18" charset="0"/>
              </a:rPr>
              <a:t>promotional examinations</a:t>
            </a:r>
            <a:r>
              <a:rPr lang="en-US" sz="2200" dirty="0">
                <a:latin typeface="Times New Roman" panose="02020603050405020304" pitchFamily="18" charset="0"/>
                <a:cs typeface="Times New Roman" panose="02020603050405020304" pitchFamily="18" charset="0"/>
              </a:rPr>
              <a:t>. </a:t>
            </a:r>
          </a:p>
          <a:p>
            <a:pPr lvl="0"/>
            <a:r>
              <a:rPr lang="en-US" sz="2200" dirty="0">
                <a:latin typeface="Times New Roman" panose="02020603050405020304" pitchFamily="18" charset="0"/>
                <a:cs typeface="Times New Roman" panose="02020603050405020304" pitchFamily="18" charset="0"/>
              </a:rPr>
              <a:t>Conduct a </a:t>
            </a:r>
            <a:r>
              <a:rPr lang="en-US" sz="2200" dirty="0" smtClean="0">
                <a:latin typeface="Times New Roman" panose="02020603050405020304" pitchFamily="18" charset="0"/>
                <a:cs typeface="Times New Roman" panose="02020603050405020304" pitchFamily="18" charset="0"/>
              </a:rPr>
              <a:t>2014-2015 </a:t>
            </a:r>
            <a:r>
              <a:rPr lang="en-US" sz="2200" dirty="0">
                <a:latin typeface="Times New Roman" panose="02020603050405020304" pitchFamily="18" charset="0"/>
                <a:cs typeface="Times New Roman" panose="02020603050405020304" pitchFamily="18" charset="0"/>
              </a:rPr>
              <a:t>entry level fire fighters examination in compliance with the City of Stamford Charter, Civil Service Rules and </a:t>
            </a:r>
            <a:r>
              <a:rPr lang="en-US" sz="2200" dirty="0" smtClean="0">
                <a:latin typeface="Times New Roman" panose="02020603050405020304" pitchFamily="18" charset="0"/>
                <a:cs typeface="Times New Roman" panose="02020603050405020304" pitchFamily="18" charset="0"/>
              </a:rPr>
              <a:t>Regulations. </a:t>
            </a:r>
          </a:p>
          <a:p>
            <a:pPr lvl="0"/>
            <a:r>
              <a:rPr lang="en-US" sz="2200" dirty="0" smtClean="0">
                <a:latin typeface="Times New Roman" panose="02020603050405020304" pitchFamily="18" charset="0"/>
                <a:cs typeface="Times New Roman" panose="02020603050405020304" pitchFamily="18" charset="0"/>
              </a:rPr>
              <a:t>Manage </a:t>
            </a:r>
            <a:r>
              <a:rPr lang="en-US" sz="2200" dirty="0">
                <a:latin typeface="Times New Roman" panose="02020603050405020304" pitchFamily="18" charset="0"/>
                <a:cs typeface="Times New Roman" panose="02020603050405020304" pitchFamily="18" charset="0"/>
              </a:rPr>
              <a:t>and administer Fire Lieutenant, </a:t>
            </a:r>
            <a:r>
              <a:rPr lang="en-US" sz="2200" dirty="0" smtClean="0">
                <a:latin typeface="Times New Roman" panose="02020603050405020304" pitchFamily="18" charset="0"/>
                <a:cs typeface="Times New Roman" panose="02020603050405020304" pitchFamily="18" charset="0"/>
              </a:rPr>
              <a:t>Deputy Fire Marshal</a:t>
            </a:r>
            <a:r>
              <a:rPr lang="en-US" sz="2200" dirty="0">
                <a:latin typeface="Times New Roman" panose="02020603050405020304" pitchFamily="18" charset="0"/>
                <a:cs typeface="Times New Roman" panose="02020603050405020304" pitchFamily="18" charset="0"/>
              </a:rPr>
              <a:t>, Assistant Fire </a:t>
            </a:r>
            <a:r>
              <a:rPr lang="en-US" sz="2200" dirty="0" smtClean="0">
                <a:latin typeface="Times New Roman" panose="02020603050405020304" pitchFamily="18" charset="0"/>
                <a:cs typeface="Times New Roman" panose="02020603050405020304" pitchFamily="18" charset="0"/>
              </a:rPr>
              <a:t>Marshal, Fire Captain, Deputy Fire Chief promotional examinations.</a:t>
            </a:r>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Create, administer and grade civil service examinations for no less than 25 other positions;</a:t>
            </a:r>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708DDA84-4343-5040-B8EF-0AAB4B906ABE}" type="slidenum">
              <a:rPr lang="en-US" smtClean="0"/>
              <a:t>10</a:t>
            </a:fld>
            <a:endParaRPr lang="en-US" dirty="0"/>
          </a:p>
        </p:txBody>
      </p:sp>
    </p:spTree>
    <p:extLst>
      <p:ext uri="{BB962C8B-B14F-4D97-AF65-F5344CB8AC3E}">
        <p14:creationId xmlns:p14="http://schemas.microsoft.com/office/powerpoint/2010/main" val="348626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4000"/>
                                        <p:tgtEl>
                                          <p:spTgt spid="3">
                                            <p:txEl>
                                              <p:pRg st="0" end="0"/>
                                            </p:txEl>
                                          </p:spTgt>
                                        </p:tgtEl>
                                      </p:cBhvr>
                                    </p:animEffect>
                                  </p:childTnLst>
                                </p:cTn>
                              </p:par>
                            </p:childTnLst>
                          </p:cTn>
                        </p:par>
                        <p:par>
                          <p:cTn id="8" fill="hold">
                            <p:stCondLst>
                              <p:cond delay="400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4000"/>
                                        <p:tgtEl>
                                          <p:spTgt spid="3">
                                            <p:txEl>
                                              <p:pRg st="1" end="1"/>
                                            </p:txEl>
                                          </p:spTgt>
                                        </p:tgtEl>
                                      </p:cBhvr>
                                    </p:animEffect>
                                  </p:childTnLst>
                                </p:cTn>
                              </p:par>
                            </p:childTnLst>
                          </p:cTn>
                        </p:par>
                        <p:par>
                          <p:cTn id="12" fill="hold">
                            <p:stCondLst>
                              <p:cond delay="8000"/>
                            </p:stCondLst>
                            <p:childTnLst>
                              <p:par>
                                <p:cTn id="13" presetID="14" presetClass="entr" presetSubtype="10" fill="hold" nodeType="after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5" dur="4000"/>
                                        <p:tgtEl>
                                          <p:spTgt spid="3">
                                            <p:txEl>
                                              <p:pRg st="6" end="6"/>
                                            </p:txEl>
                                          </p:spTgt>
                                        </p:tgtEl>
                                      </p:cBhvr>
                                    </p:animEffect>
                                  </p:childTnLst>
                                </p:cTn>
                              </p:par>
                            </p:childTnLst>
                          </p:cTn>
                        </p:par>
                        <p:par>
                          <p:cTn id="16" fill="hold">
                            <p:stCondLst>
                              <p:cond delay="12000"/>
                            </p:stCondLst>
                            <p:childTnLst>
                              <p:par>
                                <p:cTn id="17" presetID="14" presetClass="entr" presetSubtype="1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4000"/>
                                        <p:tgtEl>
                                          <p:spTgt spid="3">
                                            <p:txEl>
                                              <p:pRg st="2" end="2"/>
                                            </p:txEl>
                                          </p:spTgt>
                                        </p:tgtEl>
                                      </p:cBhvr>
                                    </p:animEffect>
                                  </p:childTnLst>
                                </p:cTn>
                              </p:par>
                            </p:childTnLst>
                          </p:cTn>
                        </p:par>
                        <p:par>
                          <p:cTn id="20" fill="hold">
                            <p:stCondLst>
                              <p:cond delay="16000"/>
                            </p:stCondLst>
                            <p:childTnLst>
                              <p:par>
                                <p:cTn id="21" presetID="14" presetClass="entr" presetSubtype="1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4000"/>
                                        <p:tgtEl>
                                          <p:spTgt spid="3">
                                            <p:txEl>
                                              <p:pRg st="3" end="3"/>
                                            </p:txEl>
                                          </p:spTgt>
                                        </p:tgtEl>
                                      </p:cBhvr>
                                    </p:animEffect>
                                  </p:childTnLst>
                                </p:cTn>
                              </p:par>
                            </p:childTnLst>
                          </p:cTn>
                        </p:par>
                        <p:par>
                          <p:cTn id="24" fill="hold">
                            <p:stCondLst>
                              <p:cond delay="20000"/>
                            </p:stCondLst>
                            <p:childTnLst>
                              <p:par>
                                <p:cTn id="25" presetID="14" presetClass="entr" presetSubtype="1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4000"/>
                                        <p:tgtEl>
                                          <p:spTgt spid="3">
                                            <p:txEl>
                                              <p:pRg st="4" end="4"/>
                                            </p:txEl>
                                          </p:spTgt>
                                        </p:tgtEl>
                                      </p:cBhvr>
                                    </p:animEffect>
                                  </p:childTnLst>
                                </p:cTn>
                              </p:par>
                            </p:childTnLst>
                          </p:cTn>
                        </p:par>
                        <p:par>
                          <p:cTn id="28" fill="hold">
                            <p:stCondLst>
                              <p:cond delay="24000"/>
                            </p:stCondLst>
                            <p:childTnLst>
                              <p:par>
                                <p:cTn id="29" presetID="14" presetClass="entr" presetSubtype="1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1" dur="4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14970"/>
          </a:xfrm>
        </p:spPr>
        <p:txBody>
          <a:bodyPr>
            <a:normAutofit/>
          </a:bodyPr>
          <a:lstStyle/>
          <a:p>
            <a:r>
              <a:rPr lang="en-US" sz="2800" b="1" u="sng" dirty="0">
                <a:latin typeface="Times New Roman" panose="02020603050405020304" pitchFamily="18" charset="0"/>
                <a:cs typeface="Times New Roman" panose="02020603050405020304" pitchFamily="18" charset="0"/>
              </a:rPr>
              <a:t>Human Resources in the Future</a:t>
            </a:r>
            <a:endParaRPr lang="en-US" sz="2800" dirty="0"/>
          </a:p>
        </p:txBody>
      </p:sp>
      <p:sp>
        <p:nvSpPr>
          <p:cNvPr id="6" name="TextBox 5"/>
          <p:cNvSpPr txBox="1"/>
          <p:nvPr/>
        </p:nvSpPr>
        <p:spPr>
          <a:xfrm>
            <a:off x="550415" y="1278384"/>
            <a:ext cx="7341833" cy="3847207"/>
          </a:xfrm>
          <a:prstGeom prst="rect">
            <a:avLst/>
          </a:prstGeom>
          <a:noFill/>
        </p:spPr>
        <p:txBody>
          <a:bodyPr wrap="square" rtlCol="0">
            <a:spAutoFit/>
          </a:bodyPr>
          <a:lstStyle/>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Increase ethnic and gender diversity of applicants for police and fire positions;</a:t>
            </a:r>
          </a:p>
          <a:p>
            <a:pPr marL="342900" indent="-342900">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Continue </a:t>
            </a:r>
            <a:r>
              <a:rPr lang="en-US" sz="2200" dirty="0">
                <a:latin typeface="Times New Roman" panose="02020603050405020304" pitchFamily="18" charset="0"/>
                <a:cs typeface="Times New Roman" panose="02020603050405020304" pitchFamily="18" charset="0"/>
              </a:rPr>
              <a:t>to review and update position descriptions;</a:t>
            </a: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Assist CERF, Custodian and OPEB Trustees’ in selecting financial advisor; </a:t>
            </a: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Consolidate 401(a) and 457 vendors.</a:t>
            </a:r>
          </a:p>
          <a:p>
            <a:pPr marL="346075" indent="-346075">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Continue process of challenging unemployment claims where warranted;</a:t>
            </a:r>
          </a:p>
          <a:p>
            <a:pPr marL="346075" indent="-346075">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Monitor and take corrective action where there are incidents of leave abuses (i.e. sick, IOD and Workers Compensation);</a:t>
            </a:r>
          </a:p>
          <a:p>
            <a:pPr marL="285750" indent="-28575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708DDA84-4343-5040-B8EF-0AAB4B906ABE}" type="slidenum">
              <a:rPr lang="en-US" smtClean="0"/>
              <a:t>11</a:t>
            </a:fld>
            <a:endParaRPr lang="en-US" dirty="0"/>
          </a:p>
        </p:txBody>
      </p:sp>
    </p:spTree>
    <p:extLst>
      <p:ext uri="{BB962C8B-B14F-4D97-AF65-F5344CB8AC3E}">
        <p14:creationId xmlns:p14="http://schemas.microsoft.com/office/powerpoint/2010/main" val="304165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4000"/>
                                        <p:tgtEl>
                                          <p:spTgt spid="6">
                                            <p:txEl>
                                              <p:pRg st="0" end="0"/>
                                            </p:txEl>
                                          </p:spTgt>
                                        </p:tgtEl>
                                      </p:cBhvr>
                                    </p:animEffect>
                                    <p:anim calcmode="lin" valueType="num">
                                      <p:cBhvr>
                                        <p:cTn id="8" dur="4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4000"/>
                            </p:stCondLst>
                            <p:childTnLst>
                              <p:par>
                                <p:cTn id="11" presetID="42" presetClass="entr" presetSubtype="0" fill="hold" nodeType="after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fade">
                                      <p:cBhvr>
                                        <p:cTn id="13" dur="4000"/>
                                        <p:tgtEl>
                                          <p:spTgt spid="6">
                                            <p:txEl>
                                              <p:pRg st="1" end="1"/>
                                            </p:txEl>
                                          </p:spTgt>
                                        </p:tgtEl>
                                      </p:cBhvr>
                                    </p:animEffect>
                                    <p:anim calcmode="lin" valueType="num">
                                      <p:cBhvr>
                                        <p:cTn id="14" dur="4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5" dur="4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8000"/>
                            </p:stCondLst>
                            <p:childTnLst>
                              <p:par>
                                <p:cTn id="17" presetID="42" presetClass="entr" presetSubtype="0" fill="hold"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4000"/>
                                        <p:tgtEl>
                                          <p:spTgt spid="6">
                                            <p:txEl>
                                              <p:pRg st="2" end="2"/>
                                            </p:txEl>
                                          </p:spTgt>
                                        </p:tgtEl>
                                      </p:cBhvr>
                                    </p:animEffect>
                                    <p:anim calcmode="lin" valueType="num">
                                      <p:cBhvr>
                                        <p:cTn id="20" dur="4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1" dur="4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2000"/>
                            </p:stCondLst>
                            <p:childTnLst>
                              <p:par>
                                <p:cTn id="23" presetID="42" presetClass="entr" presetSubtype="0" fill="hold" nodeType="after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fade">
                                      <p:cBhvr>
                                        <p:cTn id="25" dur="4000"/>
                                        <p:tgtEl>
                                          <p:spTgt spid="6">
                                            <p:txEl>
                                              <p:pRg st="3" end="3"/>
                                            </p:txEl>
                                          </p:spTgt>
                                        </p:tgtEl>
                                      </p:cBhvr>
                                    </p:animEffect>
                                    <p:anim calcmode="lin" valueType="num">
                                      <p:cBhvr>
                                        <p:cTn id="26" dur="4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7" dur="4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16000"/>
                            </p:stCondLst>
                            <p:childTnLst>
                              <p:par>
                                <p:cTn id="29" presetID="42" presetClass="entr" presetSubtype="0" fill="hold" nodeType="after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Effect transition="in" filter="fade">
                                      <p:cBhvr>
                                        <p:cTn id="31" dur="4000"/>
                                        <p:tgtEl>
                                          <p:spTgt spid="6">
                                            <p:txEl>
                                              <p:pRg st="4" end="4"/>
                                            </p:txEl>
                                          </p:spTgt>
                                        </p:tgtEl>
                                      </p:cBhvr>
                                    </p:animEffect>
                                    <p:anim calcmode="lin" valueType="num">
                                      <p:cBhvr>
                                        <p:cTn id="32" dur="4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3" dur="4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0000"/>
                            </p:stCondLst>
                            <p:childTnLst>
                              <p:par>
                                <p:cTn id="35" presetID="42" presetClass="entr" presetSubtype="0" fill="hold" nodeType="after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fade">
                                      <p:cBhvr>
                                        <p:cTn id="37" dur="4000"/>
                                        <p:tgtEl>
                                          <p:spTgt spid="6">
                                            <p:txEl>
                                              <p:pRg st="5" end="5"/>
                                            </p:txEl>
                                          </p:spTgt>
                                        </p:tgtEl>
                                      </p:cBhvr>
                                    </p:animEffect>
                                    <p:anim calcmode="lin" valueType="num">
                                      <p:cBhvr>
                                        <p:cTn id="38" dur="4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9" dur="4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a:latin typeface="Times New Roman" panose="02020603050405020304" pitchFamily="18" charset="0"/>
                <a:cs typeface="Times New Roman" panose="02020603050405020304" pitchFamily="18" charset="0"/>
              </a:rPr>
              <a:t>Human Resources in the Future</a:t>
            </a:r>
            <a:endParaRPr lang="en-US" sz="2800" dirty="0"/>
          </a:p>
        </p:txBody>
      </p:sp>
      <p:sp>
        <p:nvSpPr>
          <p:cNvPr id="3" name="TextBox 2"/>
          <p:cNvSpPr txBox="1"/>
          <p:nvPr/>
        </p:nvSpPr>
        <p:spPr>
          <a:xfrm>
            <a:off x="594804" y="1500326"/>
            <a:ext cx="7923320" cy="5139869"/>
          </a:xfrm>
          <a:prstGeom prst="rect">
            <a:avLst/>
          </a:prstGeom>
          <a:noFill/>
        </p:spPr>
        <p:txBody>
          <a:bodyPr wrap="square" rtlCol="0">
            <a:spAutoFit/>
          </a:bodyPr>
          <a:lstStyle/>
          <a:p>
            <a:pPr marL="285750"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Continue to work toward more uniformity in the City’s collective bargaining agreements, particularly as they relate to:</a:t>
            </a:r>
          </a:p>
          <a:p>
            <a:pPr marL="1657350" lvl="3" indent="-285750">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Retiree medical benefits;</a:t>
            </a:r>
          </a:p>
          <a:p>
            <a:pPr marL="1657350" lvl="3" indent="-285750">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Salary continuation; and</a:t>
            </a:r>
          </a:p>
          <a:p>
            <a:pPr marL="1657350" lvl="3" indent="-285750">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Employee cost share for pension and health care benefits</a:t>
            </a:r>
          </a:p>
          <a:p>
            <a:pPr marL="285750" indent="-285750">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Provide Departments with information on potential retirees to assist them in planning for staffing needs; </a:t>
            </a:r>
          </a:p>
          <a:p>
            <a:pPr marL="285750" indent="-285750">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Develop Management Training Program; </a:t>
            </a:r>
          </a:p>
          <a:p>
            <a:pPr marL="285750" indent="-285750">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Work with outside consultants to ensure that HR staff is properly focused and utilized, and</a:t>
            </a:r>
          </a:p>
          <a:p>
            <a:pPr marL="285750" indent="-285750">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Work closer with the Board of Finance on strategy for negotiations of wages and benefits.</a:t>
            </a:r>
          </a:p>
          <a:p>
            <a:pPr marL="285750" indent="-28575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endParaRPr lang="en-US" dirty="0"/>
          </a:p>
        </p:txBody>
      </p:sp>
      <p:sp>
        <p:nvSpPr>
          <p:cNvPr id="7" name="Slide Number Placeholder 6"/>
          <p:cNvSpPr>
            <a:spLocks noGrp="1"/>
          </p:cNvSpPr>
          <p:nvPr>
            <p:ph type="sldNum" sz="quarter" idx="12"/>
          </p:nvPr>
        </p:nvSpPr>
        <p:spPr/>
        <p:txBody>
          <a:bodyPr/>
          <a:lstStyle/>
          <a:p>
            <a:fld id="{708DDA84-4343-5040-B8EF-0AAB4B906ABE}" type="slidenum">
              <a:rPr lang="en-US" smtClean="0"/>
              <a:t>12</a:t>
            </a:fld>
            <a:endParaRPr lang="en-US" dirty="0"/>
          </a:p>
        </p:txBody>
      </p:sp>
    </p:spTree>
    <p:extLst>
      <p:ext uri="{BB962C8B-B14F-4D97-AF65-F5344CB8AC3E}">
        <p14:creationId xmlns:p14="http://schemas.microsoft.com/office/powerpoint/2010/main" val="113029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
                                        <p:tgtEl>
                                          <p:spTgt spid="3">
                                            <p:txEl>
                                              <p:pRg st="0" end="0"/>
                                            </p:txEl>
                                          </p:spTgt>
                                        </p:tgtEl>
                                      </p:cBhvr>
                                    </p:animEffect>
                                    <p:anim calcmode="lin" valueType="num">
                                      <p:cBhvr>
                                        <p:cTn id="8" dur="1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260"/>
                            </p:stCondLst>
                            <p:childTnLst>
                              <p:par>
                                <p:cTn id="11" presetID="42" presetClass="entr" presetSubtype="0" fill="hold" nodeType="afterEffect">
                                  <p:stCondLst>
                                    <p:cond delay="525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
                                        <p:tgtEl>
                                          <p:spTgt spid="3">
                                            <p:txEl>
                                              <p:pRg st="1" end="1"/>
                                            </p:txEl>
                                          </p:spTgt>
                                        </p:tgtEl>
                                      </p:cBhvr>
                                    </p:animEffect>
                                    <p:anim calcmode="lin" valueType="num">
                                      <p:cBhvr>
                                        <p:cTn id="14" dur="1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520"/>
                            </p:stCondLst>
                            <p:childTnLst>
                              <p:par>
                                <p:cTn id="17" presetID="42" presetClass="entr" presetSubtype="0" fill="hold" nodeType="afterEffect">
                                  <p:stCondLst>
                                    <p:cond delay="525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
                                        <p:tgtEl>
                                          <p:spTgt spid="3">
                                            <p:txEl>
                                              <p:pRg st="2" end="2"/>
                                            </p:txEl>
                                          </p:spTgt>
                                        </p:tgtEl>
                                      </p:cBhvr>
                                    </p:animEffect>
                                    <p:anim calcmode="lin" valueType="num">
                                      <p:cBhvr>
                                        <p:cTn id="20" dur="1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780"/>
                            </p:stCondLst>
                            <p:childTnLst>
                              <p:par>
                                <p:cTn id="23" presetID="42" presetClass="entr" presetSubtype="0" fill="hold" nodeType="afterEffect">
                                  <p:stCondLst>
                                    <p:cond delay="525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
                                        <p:tgtEl>
                                          <p:spTgt spid="3">
                                            <p:txEl>
                                              <p:pRg st="3" end="3"/>
                                            </p:txEl>
                                          </p:spTgt>
                                        </p:tgtEl>
                                      </p:cBhvr>
                                    </p:animEffect>
                                    <p:anim calcmode="lin" valueType="num">
                                      <p:cBhvr>
                                        <p:cTn id="26" dur="1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1040"/>
                            </p:stCondLst>
                            <p:childTnLst>
                              <p:par>
                                <p:cTn id="29" presetID="42" presetClass="entr" presetSubtype="0" fill="hold" nodeType="afterEffect">
                                  <p:stCondLst>
                                    <p:cond delay="525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
                                        <p:tgtEl>
                                          <p:spTgt spid="3">
                                            <p:txEl>
                                              <p:pRg st="4" end="4"/>
                                            </p:txEl>
                                          </p:spTgt>
                                        </p:tgtEl>
                                      </p:cBhvr>
                                    </p:animEffect>
                                    <p:anim calcmode="lin" valueType="num">
                                      <p:cBhvr>
                                        <p:cTn id="32" dur="1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6300"/>
                            </p:stCondLst>
                            <p:childTnLst>
                              <p:par>
                                <p:cTn id="35" presetID="42" presetClass="entr" presetSubtype="0" fill="hold" nodeType="afterEffect">
                                  <p:stCondLst>
                                    <p:cond delay="525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
                                        <p:tgtEl>
                                          <p:spTgt spid="3">
                                            <p:txEl>
                                              <p:pRg st="5" end="5"/>
                                            </p:txEl>
                                          </p:spTgt>
                                        </p:tgtEl>
                                      </p:cBhvr>
                                    </p:animEffect>
                                    <p:anim calcmode="lin" valueType="num">
                                      <p:cBhvr>
                                        <p:cTn id="38" dur="1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31560"/>
                            </p:stCondLst>
                            <p:childTnLst>
                              <p:par>
                                <p:cTn id="41" presetID="42" presetClass="entr" presetSubtype="0" fill="hold" nodeType="afterEffect">
                                  <p:stCondLst>
                                    <p:cond delay="525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
                                        <p:tgtEl>
                                          <p:spTgt spid="3">
                                            <p:txEl>
                                              <p:pRg st="6" end="6"/>
                                            </p:txEl>
                                          </p:spTgt>
                                        </p:tgtEl>
                                      </p:cBhvr>
                                    </p:animEffect>
                                    <p:anim calcmode="lin" valueType="num">
                                      <p:cBhvr>
                                        <p:cTn id="44" dur="1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36820"/>
                            </p:stCondLst>
                            <p:childTnLst>
                              <p:par>
                                <p:cTn id="47" presetID="42" presetClass="entr" presetSubtype="0" fill="hold" nodeType="afterEffect">
                                  <p:stCondLst>
                                    <p:cond delay="500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
                                        <p:tgtEl>
                                          <p:spTgt spid="3">
                                            <p:txEl>
                                              <p:pRg st="7" end="7"/>
                                            </p:txEl>
                                          </p:spTgt>
                                        </p:tgtEl>
                                      </p:cBhvr>
                                    </p:animEffect>
                                    <p:anim calcmode="lin" valueType="num">
                                      <p:cBhvr>
                                        <p:cTn id="50" dur="1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Operating Budget Request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3489107"/>
              </p:ext>
            </p:extLst>
          </p:nvPr>
        </p:nvGraphicFramePr>
        <p:xfrm>
          <a:off x="457200" y="2514600"/>
          <a:ext cx="8229600" cy="2387600"/>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en-US" dirty="0" smtClean="0"/>
                        <a:t>Total Funding Request</a:t>
                      </a:r>
                      <a:r>
                        <a:rPr lang="en-US" baseline="0" dirty="0" smtClean="0"/>
                        <a:t> FY 14-15 (All Activities)</a:t>
                      </a:r>
                    </a:p>
                  </a:txBody>
                  <a:tcPr/>
                </a:tc>
                <a:tc>
                  <a:txBody>
                    <a:bodyPr/>
                    <a:lstStyle/>
                    <a:p>
                      <a:pPr algn="ctr"/>
                      <a:r>
                        <a:rPr lang="en-US" dirty="0" smtClean="0"/>
                        <a:t>$1,846,734</a:t>
                      </a:r>
                      <a:endParaRPr lang="en-US" dirty="0"/>
                    </a:p>
                  </a:txBody>
                  <a:tcPr/>
                </a:tc>
              </a:tr>
              <a:tr h="370840">
                <a:tc>
                  <a:txBody>
                    <a:bodyPr/>
                    <a:lstStyle/>
                    <a:p>
                      <a:r>
                        <a:rPr lang="en-US" dirty="0" smtClean="0"/>
                        <a:t>Change</a:t>
                      </a:r>
                      <a:r>
                        <a:rPr lang="en-US" baseline="0" dirty="0" smtClean="0"/>
                        <a:t> from FY 13-14 Adopted</a:t>
                      </a:r>
                      <a:endParaRPr lang="en-US" dirty="0"/>
                    </a:p>
                  </a:txBody>
                  <a:tcPr/>
                </a:tc>
                <a:tc>
                  <a:txBody>
                    <a:bodyPr/>
                    <a:lstStyle/>
                    <a:p>
                      <a:pPr algn="ctr"/>
                      <a:r>
                        <a:rPr lang="en-US" dirty="0" smtClean="0"/>
                        <a:t>$285,223 (increase)</a:t>
                      </a:r>
                      <a:endParaRPr lang="en-US" dirty="0"/>
                    </a:p>
                  </a:txBody>
                  <a:tcPr/>
                </a:tc>
              </a:tr>
              <a:tr h="208280">
                <a:tc>
                  <a:txBody>
                    <a:bodyPr/>
                    <a:lstStyle/>
                    <a:p>
                      <a:endParaRPr lang="en-US" dirty="0"/>
                    </a:p>
                  </a:txBody>
                  <a:tcPr>
                    <a:solidFill>
                      <a:schemeClr val="accent3">
                        <a:lumMod val="40000"/>
                        <a:lumOff val="60000"/>
                      </a:schemeClr>
                    </a:solidFill>
                  </a:tcPr>
                </a:tc>
                <a:tc>
                  <a:txBody>
                    <a:bodyPr/>
                    <a:lstStyle/>
                    <a:p>
                      <a:endParaRPr lang="en-US" dirty="0"/>
                    </a:p>
                  </a:txBody>
                  <a:tcPr>
                    <a:solidFill>
                      <a:schemeClr val="accent3">
                        <a:lumMod val="40000"/>
                        <a:lumOff val="60000"/>
                      </a:schemeClr>
                    </a:solidFill>
                  </a:tcPr>
                </a:tc>
              </a:tr>
              <a:tr h="370840">
                <a:tc>
                  <a:txBody>
                    <a:bodyPr/>
                    <a:lstStyle/>
                    <a:p>
                      <a:r>
                        <a:rPr lang="en-US" dirty="0" smtClean="0"/>
                        <a:t>Human Capital/Personnel</a:t>
                      </a:r>
                      <a:r>
                        <a:rPr lang="en-US" baseline="0" dirty="0" smtClean="0"/>
                        <a:t> FY 14-15 (All Activities)</a:t>
                      </a:r>
                      <a:endParaRPr lang="en-US" dirty="0"/>
                    </a:p>
                  </a:txBody>
                  <a:tcPr/>
                </a:tc>
                <a:tc>
                  <a:txBody>
                    <a:bodyPr/>
                    <a:lstStyle/>
                    <a:p>
                      <a:pPr algn="ctr"/>
                      <a:r>
                        <a:rPr lang="en-US" dirty="0" smtClean="0"/>
                        <a:t>12</a:t>
                      </a:r>
                      <a:endParaRPr lang="en-US" dirty="0"/>
                    </a:p>
                  </a:txBody>
                  <a:tcPr/>
                </a:tc>
              </a:tr>
              <a:tr h="370840">
                <a:tc>
                  <a:txBody>
                    <a:bodyPr/>
                    <a:lstStyle/>
                    <a:p>
                      <a:r>
                        <a:rPr lang="en-US" dirty="0" smtClean="0"/>
                        <a:t>Change from FY 13-14</a:t>
                      </a:r>
                      <a:r>
                        <a:rPr lang="en-US" baseline="0" dirty="0" smtClean="0"/>
                        <a:t> Adopted</a:t>
                      </a:r>
                      <a:endParaRPr lang="en-US" dirty="0"/>
                    </a:p>
                  </a:txBody>
                  <a:tcPr/>
                </a:tc>
                <a:tc>
                  <a:txBody>
                    <a:bodyPr/>
                    <a:lstStyle/>
                    <a:p>
                      <a:pPr algn="ctr"/>
                      <a:r>
                        <a:rPr lang="en-US" smtClean="0"/>
                        <a:t>+2</a:t>
                      </a:r>
                      <a:endParaRPr lang="en-US" dirty="0"/>
                    </a:p>
                  </a:txBody>
                  <a:tcPr/>
                </a:tc>
              </a:tr>
            </a:tbl>
          </a:graphicData>
        </a:graphic>
      </p:graphicFrame>
      <p:sp>
        <p:nvSpPr>
          <p:cNvPr id="8" name="Slide Number Placeholder 7"/>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2</a:t>
            </a:fld>
            <a:endParaRPr lang="en-US">
              <a:solidFill>
                <a:prstClr val="black">
                  <a:lumMod val="65000"/>
                  <a:lumOff val="35000"/>
                </a:prstClr>
              </a:solidFill>
            </a:endParaRPr>
          </a:p>
        </p:txBody>
      </p:sp>
    </p:spTree>
    <p:extLst>
      <p:ext uri="{BB962C8B-B14F-4D97-AF65-F5344CB8AC3E}">
        <p14:creationId xmlns:p14="http://schemas.microsoft.com/office/powerpoint/2010/main" val="3861895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1735112"/>
              </p:ext>
            </p:extLst>
          </p:nvPr>
        </p:nvGraphicFramePr>
        <p:xfrm>
          <a:off x="152400" y="1752600"/>
          <a:ext cx="8839199" cy="4785360"/>
        </p:xfrm>
        <a:graphic>
          <a:graphicData uri="http://schemas.openxmlformats.org/drawingml/2006/table">
            <a:tbl>
              <a:tblPr firstRow="1" bandRow="1">
                <a:tableStyleId>{5940675A-B579-460E-94D1-54222C63F5DA}</a:tableStyleId>
              </a:tblPr>
              <a:tblGrid>
                <a:gridCol w="1274119"/>
                <a:gridCol w="1513016"/>
                <a:gridCol w="1784865"/>
                <a:gridCol w="1786021"/>
                <a:gridCol w="1240589"/>
                <a:gridCol w="1240589"/>
              </a:tblGrid>
              <a:tr h="868680">
                <a:tc>
                  <a:txBody>
                    <a:bodyPr/>
                    <a:lstStyle/>
                    <a:p>
                      <a:r>
                        <a:rPr lang="en-US" sz="1600" dirty="0" smtClean="0"/>
                        <a:t>Activity</a:t>
                      </a:r>
                      <a:r>
                        <a:rPr lang="en-US" sz="1600" baseline="0" dirty="0" smtClean="0"/>
                        <a:t> Name</a:t>
                      </a:r>
                      <a:endParaRPr lang="en-US" sz="1600" dirty="0"/>
                    </a:p>
                  </a:txBody>
                  <a:tcPr/>
                </a:tc>
                <a:tc>
                  <a:txBody>
                    <a:bodyPr/>
                    <a:lstStyle/>
                    <a:p>
                      <a:pPr algn="ctr"/>
                      <a:r>
                        <a:rPr lang="en-US" sz="1600" dirty="0" smtClean="0"/>
                        <a:t>Starting</a:t>
                      </a:r>
                      <a:r>
                        <a:rPr lang="en-US" sz="1600" baseline="0" dirty="0" smtClean="0"/>
                        <a:t> </a:t>
                      </a:r>
                      <a:r>
                        <a:rPr lang="en-US" sz="1600" dirty="0" smtClean="0"/>
                        <a:t>Page Number</a:t>
                      </a:r>
                      <a:endParaRPr lang="en-US" sz="1600" dirty="0"/>
                    </a:p>
                  </a:txBody>
                  <a:tcPr/>
                </a:tc>
                <a:tc>
                  <a:txBody>
                    <a:bodyPr/>
                    <a:lstStyle/>
                    <a:p>
                      <a:pPr algn="ctr"/>
                      <a:r>
                        <a:rPr lang="en-US" sz="1600" dirty="0" smtClean="0"/>
                        <a:t>FY 14-15 Mayor’s Request</a:t>
                      </a:r>
                      <a:endParaRPr lang="en-US" sz="1600" dirty="0"/>
                    </a:p>
                  </a:txBody>
                  <a:tcPr/>
                </a:tc>
                <a:tc>
                  <a:txBody>
                    <a:bodyPr/>
                    <a:lstStyle/>
                    <a:p>
                      <a:pPr algn="ctr"/>
                      <a:r>
                        <a:rPr lang="en-US" sz="1600" dirty="0" smtClean="0"/>
                        <a:t>FY 13-14 Adopted</a:t>
                      </a:r>
                      <a:endParaRPr lang="en-US" sz="1600" dirty="0"/>
                    </a:p>
                  </a:txBody>
                  <a:tcPr/>
                </a:tc>
                <a:tc>
                  <a:txBody>
                    <a:bodyPr/>
                    <a:lstStyle/>
                    <a:p>
                      <a:pPr algn="ctr"/>
                      <a:r>
                        <a:rPr lang="en-US" sz="1600" dirty="0" smtClean="0"/>
                        <a:t>$</a:t>
                      </a:r>
                      <a:r>
                        <a:rPr lang="en-US" sz="1600" baseline="0" dirty="0" smtClean="0"/>
                        <a:t> Change</a:t>
                      </a:r>
                      <a:endParaRPr lang="en-US" sz="1600" dirty="0"/>
                    </a:p>
                  </a:txBody>
                  <a:tcPr>
                    <a:solidFill>
                      <a:schemeClr val="accent3">
                        <a:lumMod val="40000"/>
                        <a:lumOff val="60000"/>
                      </a:schemeClr>
                    </a:solidFill>
                  </a:tcPr>
                </a:tc>
                <a:tc>
                  <a:txBody>
                    <a:bodyPr/>
                    <a:lstStyle/>
                    <a:p>
                      <a:pPr algn="ctr"/>
                      <a:r>
                        <a:rPr lang="en-US" sz="1600" dirty="0" smtClean="0"/>
                        <a:t>% Change</a:t>
                      </a:r>
                      <a:endParaRPr lang="en-US" sz="1600" dirty="0"/>
                    </a:p>
                  </a:txBody>
                  <a:tcPr>
                    <a:solidFill>
                      <a:schemeClr val="accent3">
                        <a:lumMod val="40000"/>
                        <a:lumOff val="60000"/>
                      </a:schemeClr>
                    </a:solidFill>
                  </a:tcPr>
                </a:tc>
              </a:tr>
              <a:tr h="370840">
                <a:tc>
                  <a:txBody>
                    <a:bodyPr/>
                    <a:lstStyle/>
                    <a:p>
                      <a:r>
                        <a:rPr lang="en-US" sz="1600" dirty="0" smtClean="0"/>
                        <a:t>Human Resources</a:t>
                      </a:r>
                      <a:endParaRPr lang="en-US" sz="1600" dirty="0"/>
                    </a:p>
                  </a:txBody>
                  <a:tcPr/>
                </a:tc>
                <a:tc>
                  <a:txBody>
                    <a:bodyPr/>
                    <a:lstStyle/>
                    <a:p>
                      <a:pPr algn="ctr"/>
                      <a:r>
                        <a:rPr lang="en-US" sz="1600" dirty="0" smtClean="0"/>
                        <a:t>333</a:t>
                      </a:r>
                      <a:endParaRPr lang="en-US" sz="1600" dirty="0"/>
                    </a:p>
                  </a:txBody>
                  <a:tcPr/>
                </a:tc>
                <a:tc>
                  <a:txBody>
                    <a:bodyPr/>
                    <a:lstStyle/>
                    <a:p>
                      <a:r>
                        <a:rPr lang="en-US" sz="1600" dirty="0" smtClean="0"/>
                        <a:t>$1,846,734</a:t>
                      </a:r>
                      <a:endParaRPr lang="en-US" sz="1600" dirty="0"/>
                    </a:p>
                  </a:txBody>
                  <a:tcPr/>
                </a:tc>
                <a:tc>
                  <a:txBody>
                    <a:bodyPr/>
                    <a:lstStyle/>
                    <a:p>
                      <a:r>
                        <a:rPr lang="en-US" sz="1600" dirty="0" smtClean="0"/>
                        <a:t>$1,561,511</a:t>
                      </a:r>
                      <a:endParaRPr lang="en-US" sz="1600" dirty="0"/>
                    </a:p>
                  </a:txBody>
                  <a:tcPr/>
                </a:tc>
                <a:tc>
                  <a:txBody>
                    <a:bodyPr/>
                    <a:lstStyle/>
                    <a:p>
                      <a:r>
                        <a:rPr lang="en-US" sz="1600" dirty="0" smtClean="0"/>
                        <a:t>$285,223</a:t>
                      </a:r>
                      <a:endParaRPr lang="en-US" sz="1600" dirty="0"/>
                    </a:p>
                  </a:txBody>
                  <a:tcPr>
                    <a:solidFill>
                      <a:schemeClr val="accent3">
                        <a:lumMod val="40000"/>
                        <a:lumOff val="60000"/>
                      </a:schemeClr>
                    </a:solidFill>
                  </a:tcPr>
                </a:tc>
                <a:tc>
                  <a:txBody>
                    <a:bodyPr/>
                    <a:lstStyle/>
                    <a:p>
                      <a:r>
                        <a:rPr lang="en-US" sz="1600" dirty="0" smtClean="0"/>
                        <a:t>18.27%</a:t>
                      </a:r>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bl>
          </a:graphicData>
        </a:graphic>
      </p:graphicFrame>
      <p:sp>
        <p:nvSpPr>
          <p:cNvPr id="8" name="Slide Number Placeholder 7"/>
          <p:cNvSpPr>
            <a:spLocks noGrp="1"/>
          </p:cNvSpPr>
          <p:nvPr>
            <p:ph type="sldNum" sz="quarter" idx="12"/>
          </p:nvPr>
        </p:nvSpPr>
        <p:spPr/>
        <p:txBody>
          <a:bodyPr/>
          <a:lstStyle/>
          <a:p>
            <a:fld id="{A90A6431-347B-4ED4-BB32-4132A66AF953}" type="slidenum">
              <a:rPr lang="en-US" smtClean="0">
                <a:solidFill>
                  <a:prstClr val="black">
                    <a:lumMod val="65000"/>
                    <a:lumOff val="35000"/>
                  </a:prstClr>
                </a:solidFill>
              </a:rPr>
              <a:pPr/>
              <a:t>3</a:t>
            </a:fld>
            <a:endParaRPr lang="en-US">
              <a:solidFill>
                <a:prstClr val="black">
                  <a:lumMod val="65000"/>
                  <a:lumOff val="35000"/>
                </a:prstClr>
              </a:solidFill>
            </a:endParaRPr>
          </a:p>
        </p:txBody>
      </p:sp>
    </p:spTree>
    <p:extLst>
      <p:ext uri="{BB962C8B-B14F-4D97-AF65-F5344CB8AC3E}">
        <p14:creationId xmlns:p14="http://schemas.microsoft.com/office/powerpoint/2010/main" val="2511792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anose="02020603050405020304" pitchFamily="18" charset="0"/>
                <a:cs typeface="Times New Roman" panose="02020603050405020304" pitchFamily="18" charset="0"/>
              </a:rPr>
              <a:t>Where Stamford HR Department Stands </a:t>
            </a:r>
            <a:br>
              <a:rPr lang="en-US" sz="2800" b="1" u="sng" dirty="0" smtClean="0">
                <a:latin typeface="Times New Roman" panose="02020603050405020304" pitchFamily="18" charset="0"/>
                <a:cs typeface="Times New Roman" panose="02020603050405020304" pitchFamily="18" charset="0"/>
              </a:rPr>
            </a:br>
            <a:r>
              <a:rPr lang="en-US" sz="2800" b="1" u="sng" dirty="0" smtClean="0">
                <a:latin typeface="Times New Roman" panose="02020603050405020304" pitchFamily="18" charset="0"/>
                <a:cs typeface="Times New Roman" panose="02020603050405020304" pitchFamily="18" charset="0"/>
              </a:rPr>
              <a:t>Compared to other Municipalities</a:t>
            </a:r>
            <a:endParaRPr lang="en-US" sz="2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9797" y="1600200"/>
            <a:ext cx="8797771" cy="5164584"/>
          </a:xfrm>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Stamford:  </a:t>
            </a:r>
            <a:r>
              <a:rPr lang="en-US" sz="2200" dirty="0" smtClean="0">
                <a:latin typeface="Times New Roman" panose="02020603050405020304" pitchFamily="18" charset="0"/>
                <a:cs typeface="Times New Roman" panose="02020603050405020304" pitchFamily="18" charset="0"/>
              </a:rPr>
              <a:t>1,950 employees – 12 HR/Benefit employees 11 unions</a:t>
            </a: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New Haven: </a:t>
            </a:r>
            <a:r>
              <a:rPr lang="en-US" sz="2200" dirty="0" smtClean="0">
                <a:latin typeface="Times New Roman" panose="02020603050405020304" pitchFamily="18" charset="0"/>
                <a:cs typeface="Times New Roman" panose="02020603050405020304" pitchFamily="18" charset="0"/>
              </a:rPr>
              <a:t>1,323 employees  9 HR/Benefit employees – 8 unions</a:t>
            </a: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Norwalk: </a:t>
            </a:r>
            <a:r>
              <a:rPr lang="en-US" sz="2200" dirty="0" smtClean="0">
                <a:latin typeface="Times New Roman" panose="02020603050405020304" pitchFamily="18" charset="0"/>
                <a:cs typeface="Times New Roman" panose="02020603050405020304" pitchFamily="18" charset="0"/>
              </a:rPr>
              <a:t>620 employees - 6 HR/Benefit employees - 6 unions</a:t>
            </a: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Hartford:</a:t>
            </a:r>
            <a:r>
              <a:rPr lang="en-US" sz="2200" dirty="0" smtClean="0">
                <a:latin typeface="Times New Roman" panose="02020603050405020304" pitchFamily="18" charset="0"/>
                <a:cs typeface="Times New Roman" panose="02020603050405020304" pitchFamily="18" charset="0"/>
              </a:rPr>
              <a:t>1,800 employees  - 10 HR/Benefit employees - 7 unions</a:t>
            </a: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Waterbury</a:t>
            </a:r>
            <a:r>
              <a:rPr lang="en-US" sz="2200" dirty="0" smtClean="0">
                <a:latin typeface="Times New Roman" panose="02020603050405020304" pitchFamily="18" charset="0"/>
                <a:cs typeface="Times New Roman" panose="02020603050405020304" pitchFamily="18" charset="0"/>
              </a:rPr>
              <a:t>: 2,450 employees - 13 HR/Benefit employees -12 unions</a:t>
            </a:r>
          </a:p>
          <a:p>
            <a:pPr marL="0" indent="0">
              <a:buNone/>
            </a:pP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Greenwich</a:t>
            </a:r>
            <a:r>
              <a:rPr lang="en-US" sz="2200" dirty="0" smtClean="0">
                <a:latin typeface="Times New Roman" panose="02020603050405020304" pitchFamily="18" charset="0"/>
                <a:cs typeface="Times New Roman" panose="02020603050405020304" pitchFamily="18" charset="0"/>
              </a:rPr>
              <a:t>: 1,800 employees – 14 HR/Benefit employees – 9 unions</a:t>
            </a:r>
          </a:p>
        </p:txBody>
      </p:sp>
      <p:sp>
        <p:nvSpPr>
          <p:cNvPr id="7" name="Slide Number Placeholder 6"/>
          <p:cNvSpPr>
            <a:spLocks noGrp="1"/>
          </p:cNvSpPr>
          <p:nvPr>
            <p:ph type="sldNum" sz="quarter" idx="12"/>
          </p:nvPr>
        </p:nvSpPr>
        <p:spPr/>
        <p:txBody>
          <a:bodyPr/>
          <a:lstStyle/>
          <a:p>
            <a:fld id="{708DDA84-4343-5040-B8EF-0AAB4B906ABE}" type="slidenum">
              <a:rPr lang="en-US" smtClean="0"/>
              <a:t>4</a:t>
            </a:fld>
            <a:endParaRPr lang="en-US" dirty="0"/>
          </a:p>
        </p:txBody>
      </p:sp>
    </p:spTree>
    <p:extLst>
      <p:ext uri="{BB962C8B-B14F-4D97-AF65-F5344CB8AC3E}">
        <p14:creationId xmlns:p14="http://schemas.microsoft.com/office/powerpoint/2010/main" val="823054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531" y="1179513"/>
            <a:ext cx="6619875" cy="459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55107" y="268670"/>
            <a:ext cx="8433785" cy="954107"/>
          </a:xfrm>
          <a:prstGeom prst="rect">
            <a:avLst/>
          </a:prstGeom>
          <a:noFill/>
        </p:spPr>
        <p:txBody>
          <a:bodyPr wrap="square" rtlCol="0">
            <a:spAutoFit/>
          </a:bodyPr>
          <a:lstStyle/>
          <a:p>
            <a:pPr algn="ctr"/>
            <a:r>
              <a:rPr lang="en-US" sz="2800" b="1" u="sng" dirty="0">
                <a:latin typeface="Times New Roman" panose="02020603050405020304" pitchFamily="18" charset="0"/>
                <a:cs typeface="Times New Roman" panose="02020603050405020304" pitchFamily="18" charset="0"/>
              </a:rPr>
              <a:t>Staffing </a:t>
            </a:r>
            <a:r>
              <a:rPr lang="en-US" sz="2800" b="1" u="sng" dirty="0" smtClean="0">
                <a:latin typeface="Times New Roman" panose="02020603050405020304" pitchFamily="18" charset="0"/>
                <a:cs typeface="Times New Roman" panose="02020603050405020304" pitchFamily="18" charset="0"/>
              </a:rPr>
              <a:t>Ratios </a:t>
            </a:r>
            <a:r>
              <a:rPr lang="en-US" sz="2800" b="1" u="sng" dirty="0">
                <a:latin typeface="Times New Roman" panose="02020603050405020304" pitchFamily="18" charset="0"/>
                <a:cs typeface="Times New Roman" panose="02020603050405020304" pitchFamily="18" charset="0"/>
              </a:rPr>
              <a:t>for </a:t>
            </a:r>
            <a:r>
              <a:rPr lang="en-US" sz="2800" b="1" u="sng" dirty="0" smtClean="0">
                <a:latin typeface="Times New Roman" panose="02020603050405020304" pitchFamily="18" charset="0"/>
                <a:cs typeface="Times New Roman" panose="02020603050405020304" pitchFamily="18" charset="0"/>
              </a:rPr>
              <a:t>Organizations </a:t>
            </a:r>
            <a:r>
              <a:rPr lang="en-US" sz="2800" b="1" u="sng" dirty="0">
                <a:latin typeface="Times New Roman" panose="02020603050405020304" pitchFamily="18" charset="0"/>
                <a:cs typeface="Times New Roman" panose="02020603050405020304" pitchFamily="18" charset="0"/>
              </a:rPr>
              <a:t>with </a:t>
            </a:r>
            <a:endParaRPr lang="en-US" sz="2800" b="1" u="sng" dirty="0" smtClean="0">
              <a:latin typeface="Times New Roman" panose="02020603050405020304" pitchFamily="18" charset="0"/>
              <a:cs typeface="Times New Roman" panose="02020603050405020304" pitchFamily="18" charset="0"/>
            </a:endParaRPr>
          </a:p>
          <a:p>
            <a:pPr algn="ctr"/>
            <a:r>
              <a:rPr lang="en-US" sz="2800" b="1" u="sng" dirty="0" smtClean="0">
                <a:latin typeface="Times New Roman" panose="02020603050405020304" pitchFamily="18" charset="0"/>
                <a:cs typeface="Times New Roman" panose="02020603050405020304" pitchFamily="18" charset="0"/>
              </a:rPr>
              <a:t>1,000 </a:t>
            </a:r>
            <a:r>
              <a:rPr lang="en-US" sz="2800" b="1" u="sng" dirty="0">
                <a:latin typeface="Times New Roman" panose="02020603050405020304" pitchFamily="18" charset="0"/>
                <a:cs typeface="Times New Roman" panose="02020603050405020304" pitchFamily="18" charset="0"/>
              </a:rPr>
              <a:t>to 4,999 </a:t>
            </a:r>
            <a:r>
              <a:rPr lang="en-US" sz="2800" b="1" u="sng" dirty="0" smtClean="0">
                <a:latin typeface="Times New Roman" panose="02020603050405020304" pitchFamily="18" charset="0"/>
                <a:cs typeface="Times New Roman" panose="02020603050405020304" pitchFamily="18" charset="0"/>
              </a:rPr>
              <a:t>Employees</a:t>
            </a:r>
            <a:endParaRPr lang="en-US" sz="2800" b="1" u="sng" dirty="0">
              <a:latin typeface="Times New Roman" panose="02020603050405020304" pitchFamily="18" charset="0"/>
              <a:cs typeface="Times New Roman" panose="02020603050405020304" pitchFamily="18" charset="0"/>
            </a:endParaRPr>
          </a:p>
        </p:txBody>
      </p:sp>
      <p:sp>
        <p:nvSpPr>
          <p:cNvPr id="3" name="TextBox 2"/>
          <p:cNvSpPr txBox="1"/>
          <p:nvPr/>
        </p:nvSpPr>
        <p:spPr>
          <a:xfrm>
            <a:off x="603682" y="6010183"/>
            <a:ext cx="7892248" cy="369332"/>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2011 International public management Association for Human Resources</a:t>
            </a:r>
            <a:endParaRPr lang="en-US"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708DDA84-4343-5040-B8EF-0AAB4B906ABE}" type="slidenum">
              <a:rPr lang="en-US" smtClean="0"/>
              <a:t>5</a:t>
            </a:fld>
            <a:endParaRPr lang="en-US" dirty="0"/>
          </a:p>
        </p:txBody>
      </p:sp>
    </p:spTree>
    <p:extLst>
      <p:ext uri="{BB962C8B-B14F-4D97-AF65-F5344CB8AC3E}">
        <p14:creationId xmlns:p14="http://schemas.microsoft.com/office/powerpoint/2010/main" val="1175176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a:latin typeface="Times New Roman" panose="02020603050405020304" pitchFamily="18" charset="0"/>
                <a:cs typeface="Times New Roman" panose="02020603050405020304" pitchFamily="18" charset="0"/>
              </a:rPr>
              <a:t>Budget increase driven by the following</a:t>
            </a:r>
            <a:r>
              <a:rPr lang="en-US" dirty="0"/>
              <a:t>:</a:t>
            </a:r>
          </a:p>
        </p:txBody>
      </p:sp>
      <p:sp>
        <p:nvSpPr>
          <p:cNvPr id="3" name="TextBox 2"/>
          <p:cNvSpPr txBox="1"/>
          <p:nvPr/>
        </p:nvSpPr>
        <p:spPr>
          <a:xfrm>
            <a:off x="585926" y="1677880"/>
            <a:ext cx="7111014" cy="4124206"/>
          </a:xfrm>
          <a:prstGeom prst="rect">
            <a:avLst/>
          </a:prstGeom>
          <a:noFill/>
        </p:spPr>
        <p:txBody>
          <a:bodyPr wrap="square" rtlCol="0">
            <a:spAutoFit/>
          </a:bodyPr>
          <a:lstStyle/>
          <a:p>
            <a:pPr marL="342900" lvl="0" indent="-342900">
              <a:buFont typeface="+mj-lt"/>
              <a:buAutoNum type="arabicPeriod"/>
            </a:pPr>
            <a:r>
              <a:rPr lang="en-US" sz="2400" dirty="0">
                <a:latin typeface="Times New Roman" panose="02020603050405020304" pitchFamily="18" charset="0"/>
                <a:cs typeface="Times New Roman" panose="02020603050405020304" pitchFamily="18" charset="0"/>
              </a:rPr>
              <a:t>Addition of a Time and Attendance </a:t>
            </a:r>
            <a:r>
              <a:rPr lang="en-US" sz="2400" dirty="0" smtClean="0">
                <a:latin typeface="Times New Roman" panose="02020603050405020304" pitchFamily="18" charset="0"/>
                <a:cs typeface="Times New Roman" panose="02020603050405020304" pitchFamily="18" charset="0"/>
              </a:rPr>
              <a:t>Manager;</a:t>
            </a:r>
          </a:p>
          <a:p>
            <a:pPr marL="342900" lvl="0" indent="-342900">
              <a:buFont typeface="+mj-lt"/>
              <a:buAutoNum type="arabicPeriod"/>
            </a:pPr>
            <a:r>
              <a:rPr lang="en-US" sz="2400" dirty="0" smtClean="0">
                <a:latin typeface="Times New Roman" panose="02020603050405020304" pitchFamily="18" charset="0"/>
                <a:cs typeface="Times New Roman" panose="02020603050405020304" pitchFamily="18" charset="0"/>
              </a:rPr>
              <a:t>Maintaining one position after Board of Finance reduced HR’s salary line;</a:t>
            </a:r>
            <a:endParaRPr lang="en-US" sz="2400" dirty="0">
              <a:latin typeface="Times New Roman" panose="02020603050405020304" pitchFamily="18" charset="0"/>
              <a:cs typeface="Times New Roman" panose="02020603050405020304" pitchFamily="18" charset="0"/>
            </a:endParaRPr>
          </a:p>
          <a:p>
            <a:pPr marL="342900" lvl="0" indent="-342900">
              <a:buFont typeface="+mj-lt"/>
              <a:buAutoNum type="arabicPeriod"/>
            </a:pPr>
            <a:r>
              <a:rPr lang="en-US" sz="2400" dirty="0">
                <a:latin typeface="Times New Roman" panose="02020603050405020304" pitchFamily="18" charset="0"/>
                <a:cs typeface="Times New Roman" panose="02020603050405020304" pitchFamily="18" charset="0"/>
              </a:rPr>
              <a:t>Contractual wage increases;</a:t>
            </a:r>
          </a:p>
          <a:p>
            <a:pPr marL="342900" lvl="0" indent="-342900">
              <a:buFont typeface="+mj-lt"/>
              <a:buAutoNum type="arabicPeriod"/>
            </a:pPr>
            <a:r>
              <a:rPr lang="en-US" sz="2400" dirty="0">
                <a:latin typeface="Times New Roman" panose="02020603050405020304" pitchFamily="18" charset="0"/>
                <a:cs typeface="Times New Roman" panose="02020603050405020304" pitchFamily="18" charset="0"/>
              </a:rPr>
              <a:t>Over-time associated with testing to create Charter mandated eligibility list for anticipated vacancies and expiring eligibility list; and</a:t>
            </a:r>
          </a:p>
          <a:p>
            <a:pPr marL="342900" lvl="0" indent="-342900">
              <a:buFont typeface="+mj-lt"/>
              <a:buAutoNum type="arabicPeriod"/>
            </a:pPr>
            <a:r>
              <a:rPr lang="en-US" sz="2400" dirty="0">
                <a:latin typeface="Times New Roman" panose="02020603050405020304" pitchFamily="18" charset="0"/>
                <a:cs typeface="Times New Roman" panose="02020603050405020304" pitchFamily="18" charset="0"/>
              </a:rPr>
              <a:t>Cost associated with testing including vendor for creation of examination for police, fire and fee associate with acquisition of “test developer”.</a:t>
            </a:r>
          </a:p>
          <a:p>
            <a:pPr marL="342900" indent="-342900">
              <a:buFont typeface="+mj-lt"/>
              <a:buAutoNum type="arabicPeriod"/>
            </a:pPr>
            <a:endParaRPr lang="en-US" sz="2200"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708DDA84-4343-5040-B8EF-0AAB4B906ABE}" type="slidenum">
              <a:rPr lang="en-US" smtClean="0"/>
              <a:t>6</a:t>
            </a:fld>
            <a:endParaRPr lang="en-US" dirty="0"/>
          </a:p>
        </p:txBody>
      </p:sp>
    </p:spTree>
    <p:extLst>
      <p:ext uri="{BB962C8B-B14F-4D97-AF65-F5344CB8AC3E}">
        <p14:creationId xmlns:p14="http://schemas.microsoft.com/office/powerpoint/2010/main" val="1399655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anose="02020603050405020304" pitchFamily="18" charset="0"/>
                <a:cs typeface="Times New Roman" panose="02020603050405020304" pitchFamily="18" charset="0"/>
              </a:rPr>
              <a:t>Business Case for Budget </a:t>
            </a:r>
            <a:r>
              <a:rPr lang="en-US" sz="2800" b="1" u="sng" dirty="0">
                <a:latin typeface="Times New Roman" panose="02020603050405020304" pitchFamily="18" charset="0"/>
                <a:cs typeface="Times New Roman" panose="02020603050405020304" pitchFamily="18" charset="0"/>
              </a:rPr>
              <a:t>I</a:t>
            </a:r>
            <a:r>
              <a:rPr lang="en-US" sz="2800" b="1" u="sng" dirty="0" smtClean="0">
                <a:latin typeface="Times New Roman" panose="02020603050405020304" pitchFamily="18" charset="0"/>
                <a:cs typeface="Times New Roman" panose="02020603050405020304" pitchFamily="18" charset="0"/>
              </a:rPr>
              <a:t>ncrease</a:t>
            </a:r>
            <a:endParaRPr lang="en-US" sz="2800" b="1" u="sng"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0617" y="1444271"/>
            <a:ext cx="7927759" cy="5663089"/>
          </a:xfrm>
          <a:prstGeom prst="rect">
            <a:avLst/>
          </a:prstGeom>
          <a:noFill/>
        </p:spPr>
        <p:txBody>
          <a:bodyPr wrap="square" rtlCol="0">
            <a:spAutoFit/>
          </a:bodyPr>
          <a:lstStyle/>
          <a:p>
            <a:pPr marL="342900" indent="-342900">
              <a:buAutoNum type="arabicPeriod"/>
            </a:pPr>
            <a:r>
              <a:rPr lang="en-US" sz="2200" dirty="0" smtClean="0">
                <a:latin typeface="Times New Roman" panose="02020603050405020304" pitchFamily="18" charset="0"/>
                <a:cs typeface="Times New Roman" panose="02020603050405020304" pitchFamily="18" charset="0"/>
              </a:rPr>
              <a:t>Time and Attendance Manager is needed to insure accuracy and integrity of reported hours worked, as well as leave balances;</a:t>
            </a:r>
          </a:p>
          <a:p>
            <a:pPr marL="342900" indent="-342900">
              <a:buAutoNum type="arabicPeriod"/>
            </a:pPr>
            <a:r>
              <a:rPr lang="en-US" sz="2200" dirty="0" smtClean="0">
                <a:latin typeface="Times New Roman" panose="02020603050405020304" pitchFamily="18" charset="0"/>
                <a:cs typeface="Times New Roman" panose="02020603050405020304" pitchFamily="18" charset="0"/>
              </a:rPr>
              <a:t>Time and Attendance Manager will enable the City to spot time keeping anomalies and take corrective action(s) where there are abuses;</a:t>
            </a:r>
          </a:p>
          <a:p>
            <a:pPr marL="342900" indent="-342900">
              <a:buAutoNum type="arabicPeriod"/>
            </a:pPr>
            <a:r>
              <a:rPr lang="en-US" sz="2200" dirty="0" smtClean="0">
                <a:latin typeface="Times New Roman" panose="02020603050405020304" pitchFamily="18" charset="0"/>
                <a:cs typeface="Times New Roman" panose="02020603050405020304" pitchFamily="18" charset="0"/>
              </a:rPr>
              <a:t>Time and Attendance Manager will also assist the City in Compliance with various laws, including, but not limited to Affordable Care Act and FMLA.</a:t>
            </a:r>
          </a:p>
          <a:p>
            <a:pPr marL="342900" indent="-342900">
              <a:buAutoNum type="arabicPeriod"/>
            </a:pPr>
            <a:r>
              <a:rPr lang="en-US" sz="2200" dirty="0" smtClean="0">
                <a:latin typeface="Times New Roman" panose="02020603050405020304" pitchFamily="18" charset="0"/>
                <a:cs typeface="Times New Roman" panose="02020603050405020304" pitchFamily="18" charset="0"/>
              </a:rPr>
              <a:t>Testing is mandated by the City’s Charter and Civil Services Rules;</a:t>
            </a:r>
          </a:p>
          <a:p>
            <a:pPr marL="342900" indent="-342900">
              <a:buAutoNum type="arabicPeriod"/>
            </a:pPr>
            <a:r>
              <a:rPr lang="en-US" sz="2200" dirty="0" smtClean="0">
                <a:latin typeface="Times New Roman" panose="02020603050405020304" pitchFamily="18" charset="0"/>
                <a:cs typeface="Times New Roman" panose="02020603050405020304" pitchFamily="18" charset="0"/>
              </a:rPr>
              <a:t>Test Developer, The Western Region Item Bank (WRIB) will give the city access to 59,000 categorized written test items which will enable the City to change test over time and avoid continually using same examination.</a:t>
            </a:r>
          </a:p>
          <a:p>
            <a:endParaRPr lang="en-US" dirty="0" smtClean="0"/>
          </a:p>
          <a:p>
            <a:pPr marL="342900" indent="-342900">
              <a:buAutoNum type="arabicPeriod"/>
            </a:pPr>
            <a:endParaRPr lang="en-US" dirty="0" smtClean="0"/>
          </a:p>
          <a:p>
            <a:pPr marL="342900" indent="-342900">
              <a:buAutoNum type="arabicPeriod"/>
            </a:pPr>
            <a:endParaRPr lang="en-US" dirty="0" smtClean="0"/>
          </a:p>
        </p:txBody>
      </p:sp>
      <p:sp>
        <p:nvSpPr>
          <p:cNvPr id="7" name="Slide Number Placeholder 6"/>
          <p:cNvSpPr>
            <a:spLocks noGrp="1"/>
          </p:cNvSpPr>
          <p:nvPr>
            <p:ph type="sldNum" sz="quarter" idx="12"/>
          </p:nvPr>
        </p:nvSpPr>
        <p:spPr/>
        <p:txBody>
          <a:bodyPr/>
          <a:lstStyle/>
          <a:p>
            <a:fld id="{708DDA84-4343-5040-B8EF-0AAB4B906ABE}" type="slidenum">
              <a:rPr lang="en-US" smtClean="0"/>
              <a:t>7</a:t>
            </a:fld>
            <a:endParaRPr lang="en-US" dirty="0"/>
          </a:p>
        </p:txBody>
      </p:sp>
    </p:spTree>
    <p:extLst>
      <p:ext uri="{BB962C8B-B14F-4D97-AF65-F5344CB8AC3E}">
        <p14:creationId xmlns:p14="http://schemas.microsoft.com/office/powerpoint/2010/main" val="1379292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9985"/>
            <a:ext cx="8229600" cy="1143000"/>
          </a:xfrm>
        </p:spPr>
        <p:txBody>
          <a:bodyPr>
            <a:normAutofit/>
          </a:bodyPr>
          <a:lstStyle/>
          <a:p>
            <a:r>
              <a:rPr lang="en-US" sz="2800" b="1" u="sng" dirty="0" smtClean="0">
                <a:latin typeface="Times New Roman" panose="02020603050405020304" pitchFamily="18" charset="0"/>
                <a:cs typeface="Times New Roman" panose="02020603050405020304" pitchFamily="18" charset="0"/>
              </a:rPr>
              <a:t>Human Resources Accomplishments</a:t>
            </a:r>
            <a:endParaRPr lang="en-US" sz="2800" b="1" u="sng"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181422" y="1123757"/>
            <a:ext cx="8962578" cy="5429385"/>
          </a:xfrm>
        </p:spPr>
        <p:txBody>
          <a:bodyPr>
            <a:normAutofit/>
          </a:bodyPr>
          <a:lstStyle/>
          <a:p>
            <a:r>
              <a:rPr lang="en-US" sz="2200" dirty="0" smtClean="0">
                <a:latin typeface="Times New Roman" panose="02020603050405020304" pitchFamily="18" charset="0"/>
                <a:cs typeface="Times New Roman" panose="02020603050405020304" pitchFamily="18" charset="0"/>
              </a:rPr>
              <a:t>Settled seven (7) of the City’s eleven (11) union agreements;</a:t>
            </a:r>
          </a:p>
          <a:p>
            <a:r>
              <a:rPr lang="en-US" sz="2200" dirty="0" smtClean="0">
                <a:latin typeface="Times New Roman" panose="02020603050405020304" pitchFamily="18" charset="0"/>
                <a:cs typeface="Times New Roman" panose="02020603050405020304" pitchFamily="18" charset="0"/>
              </a:rPr>
              <a:t>In all seven (7) agreements negotiated new benefit plan design, which resulted in cost savings to the City;</a:t>
            </a:r>
          </a:p>
          <a:p>
            <a:r>
              <a:rPr lang="en-US" sz="2200" dirty="0" smtClean="0">
                <a:latin typeface="Times New Roman" panose="02020603050405020304" pitchFamily="18" charset="0"/>
                <a:cs typeface="Times New Roman" panose="02020603050405020304" pitchFamily="18" charset="0"/>
              </a:rPr>
              <a:t>In all seven (7) agreements HR successfully negotiated increase employee contributions to the pension plans;</a:t>
            </a:r>
          </a:p>
          <a:p>
            <a:r>
              <a:rPr lang="en-US" sz="2200" dirty="0" smtClean="0">
                <a:latin typeface="Times New Roman" panose="02020603050405020304" pitchFamily="18" charset="0"/>
                <a:cs typeface="Times New Roman" panose="02020603050405020304" pitchFamily="18" charset="0"/>
              </a:rPr>
              <a:t>Eliminated the defined benefit plan for new hires in six (6) of the unions.  In the one (1) union that maintained the defined benefit plan their contribution increased and restricted eligibility;</a:t>
            </a:r>
          </a:p>
          <a:p>
            <a:r>
              <a:rPr lang="en-US" sz="2200" dirty="0" smtClean="0">
                <a:latin typeface="Times New Roman" panose="02020603050405020304" pitchFamily="18" charset="0"/>
                <a:cs typeface="Times New Roman" panose="02020603050405020304" pitchFamily="18" charset="0"/>
              </a:rPr>
              <a:t>Successfully move post 65 retirees from Retired Drug Subsidy program to an Employer Group Waiver Plan which increases the City’s rebate from the Federal Government’s Center </a:t>
            </a:r>
            <a:r>
              <a:rPr lang="en-US" sz="2200" dirty="0">
                <a:latin typeface="Times New Roman" panose="02020603050405020304" pitchFamily="18" charset="0"/>
                <a:cs typeface="Times New Roman" panose="02020603050405020304" pitchFamily="18" charset="0"/>
              </a:rPr>
              <a:t>for Medicare and Medicaid </a:t>
            </a:r>
            <a:r>
              <a:rPr lang="en-US" sz="2200" dirty="0" smtClean="0">
                <a:latin typeface="Times New Roman" panose="02020603050405020304" pitchFamily="18" charset="0"/>
                <a:cs typeface="Times New Roman" panose="02020603050405020304" pitchFamily="18" charset="0"/>
              </a:rPr>
              <a:t>Services by $150,000 annually;</a:t>
            </a:r>
          </a:p>
          <a:p>
            <a:pPr marL="0" indent="0">
              <a:buNone/>
            </a:pPr>
            <a:endParaRPr lang="en-US" dirty="0"/>
          </a:p>
        </p:txBody>
      </p:sp>
      <p:sp>
        <p:nvSpPr>
          <p:cNvPr id="7" name="Slide Number Placeholder 6"/>
          <p:cNvSpPr>
            <a:spLocks noGrp="1"/>
          </p:cNvSpPr>
          <p:nvPr>
            <p:ph type="sldNum" sz="quarter" idx="12"/>
          </p:nvPr>
        </p:nvSpPr>
        <p:spPr/>
        <p:txBody>
          <a:bodyPr/>
          <a:lstStyle/>
          <a:p>
            <a:fld id="{708DDA84-4343-5040-B8EF-0AAB4B906ABE}" type="slidenum">
              <a:rPr lang="en-US" smtClean="0"/>
              <a:t>8</a:t>
            </a:fld>
            <a:endParaRPr lang="en-US" dirty="0"/>
          </a:p>
        </p:txBody>
      </p:sp>
    </p:spTree>
    <p:extLst>
      <p:ext uri="{BB962C8B-B14F-4D97-AF65-F5344CB8AC3E}">
        <p14:creationId xmlns:p14="http://schemas.microsoft.com/office/powerpoint/2010/main" val="1844901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4000"/>
                                        <p:tgtEl>
                                          <p:spTgt spid="5">
                                            <p:txEl>
                                              <p:pRg st="0" end="0"/>
                                            </p:txEl>
                                          </p:spTgt>
                                        </p:tgtEl>
                                      </p:cBhvr>
                                    </p:animEffect>
                                  </p:childTnLst>
                                </p:cTn>
                              </p:par>
                            </p:childTnLst>
                          </p:cTn>
                        </p:par>
                        <p:par>
                          <p:cTn id="8" fill="hold">
                            <p:stCondLst>
                              <p:cond delay="4000"/>
                            </p:stCondLst>
                            <p:childTnLst>
                              <p:par>
                                <p:cTn id="9" presetID="9" presetClass="entr" presetSubtype="0"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dissolve">
                                      <p:cBhvr>
                                        <p:cTn id="11" dur="4000"/>
                                        <p:tgtEl>
                                          <p:spTgt spid="5">
                                            <p:txEl>
                                              <p:pRg st="1" end="1"/>
                                            </p:txEl>
                                          </p:spTgt>
                                        </p:tgtEl>
                                      </p:cBhvr>
                                    </p:animEffect>
                                  </p:childTnLst>
                                </p:cTn>
                              </p:par>
                            </p:childTnLst>
                          </p:cTn>
                        </p:par>
                        <p:par>
                          <p:cTn id="12" fill="hold">
                            <p:stCondLst>
                              <p:cond delay="8000"/>
                            </p:stCondLst>
                            <p:childTnLst>
                              <p:par>
                                <p:cTn id="13" presetID="9" presetClass="entr" presetSubtype="0"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ssolve">
                                      <p:cBhvr>
                                        <p:cTn id="15" dur="4000"/>
                                        <p:tgtEl>
                                          <p:spTgt spid="5">
                                            <p:txEl>
                                              <p:pRg st="2" end="2"/>
                                            </p:txEl>
                                          </p:spTgt>
                                        </p:tgtEl>
                                      </p:cBhvr>
                                    </p:animEffect>
                                  </p:childTnLst>
                                </p:cTn>
                              </p:par>
                            </p:childTnLst>
                          </p:cTn>
                        </p:par>
                        <p:par>
                          <p:cTn id="16" fill="hold">
                            <p:stCondLst>
                              <p:cond delay="12000"/>
                            </p:stCondLst>
                            <p:childTnLst>
                              <p:par>
                                <p:cTn id="17" presetID="9" presetClass="entr" presetSubtype="0"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dissolve">
                                      <p:cBhvr>
                                        <p:cTn id="19" dur="4000"/>
                                        <p:tgtEl>
                                          <p:spTgt spid="5">
                                            <p:txEl>
                                              <p:pRg st="3" end="3"/>
                                            </p:txEl>
                                          </p:spTgt>
                                        </p:tgtEl>
                                      </p:cBhvr>
                                    </p:animEffect>
                                  </p:childTnLst>
                                </p:cTn>
                              </p:par>
                            </p:childTnLst>
                          </p:cTn>
                        </p:par>
                        <p:par>
                          <p:cTn id="20" fill="hold">
                            <p:stCondLst>
                              <p:cond delay="16000"/>
                            </p:stCondLst>
                            <p:childTnLst>
                              <p:par>
                                <p:cTn id="21" presetID="9" presetClass="entr" presetSubtype="0" fill="hold" grpId="0"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dissolve">
                                      <p:cBhvr>
                                        <p:cTn id="23" dur="4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937"/>
            <a:ext cx="8229600" cy="983772"/>
          </a:xfrm>
        </p:spPr>
        <p:txBody>
          <a:bodyPr>
            <a:normAutofit/>
          </a:bodyPr>
          <a:lstStyle/>
          <a:p>
            <a:r>
              <a:rPr lang="en-US" sz="2800" b="1" u="sng" dirty="0" smtClean="0">
                <a:latin typeface="Times New Roman" panose="02020603050405020304" pitchFamily="18" charset="0"/>
                <a:cs typeface="Times New Roman" panose="02020603050405020304" pitchFamily="18" charset="0"/>
              </a:rPr>
              <a:t>Human Resource Accomplishments (continued)</a:t>
            </a:r>
            <a:endParaRPr lang="en-US" sz="2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2237" y="1109709"/>
            <a:ext cx="8654509" cy="5628441"/>
          </a:xfrm>
        </p:spPr>
        <p:txBody>
          <a:bodyPr>
            <a:normAutofit fontScale="25000" lnSpcReduction="20000"/>
          </a:bodyPr>
          <a:lstStyle/>
          <a:p>
            <a:r>
              <a:rPr lang="en-US" sz="8800" dirty="0" smtClean="0">
                <a:latin typeface="Times New Roman" panose="02020603050405020304" pitchFamily="18" charset="0"/>
                <a:cs typeface="Times New Roman" panose="02020603050405020304" pitchFamily="18" charset="0"/>
              </a:rPr>
              <a:t>Processed termination paper work for 712 individuals between July 1, 2012 and February 4, 2014;</a:t>
            </a:r>
          </a:p>
          <a:p>
            <a:r>
              <a:rPr lang="en-US" sz="8800" dirty="0" smtClean="0">
                <a:latin typeface="Times New Roman" panose="02020603050405020304" pitchFamily="18" charset="0"/>
                <a:cs typeface="Times New Roman" panose="02020603050405020304" pitchFamily="18" charset="0"/>
              </a:rPr>
              <a:t>Since December 2011 successfully rebutted Medicare claims for over $214,000;</a:t>
            </a:r>
          </a:p>
          <a:p>
            <a:r>
              <a:rPr lang="en-US" sz="8800" dirty="0" smtClean="0">
                <a:latin typeface="Times New Roman" panose="02020603050405020304" pitchFamily="18" charset="0"/>
                <a:cs typeface="Times New Roman" panose="02020603050405020304" pitchFamily="18" charset="0"/>
              </a:rPr>
              <a:t>On boarded 486 individuals in calendar year 2013;</a:t>
            </a:r>
          </a:p>
          <a:p>
            <a:r>
              <a:rPr lang="en-US" sz="8800" dirty="0" smtClean="0">
                <a:latin typeface="Times New Roman" panose="02020603050405020304" pitchFamily="18" charset="0"/>
                <a:cs typeface="Times New Roman" panose="02020603050405020304" pitchFamily="18" charset="0"/>
              </a:rPr>
              <a:t>Established procedure auditing vacation accrual for both the police and fire departments;</a:t>
            </a:r>
          </a:p>
          <a:p>
            <a:pPr lvl="1">
              <a:buFont typeface="Wingdings" panose="05000000000000000000" pitchFamily="2" charset="2"/>
              <a:buChar char="v"/>
            </a:pPr>
            <a:r>
              <a:rPr lang="en-US" sz="7200" dirty="0" smtClean="0">
                <a:latin typeface="Times New Roman" panose="02020603050405020304" pitchFamily="18" charset="0"/>
                <a:cs typeface="Times New Roman" panose="02020603050405020304" pitchFamily="18" charset="0"/>
              </a:rPr>
              <a:t>By adjusting </a:t>
            </a:r>
            <a:r>
              <a:rPr lang="en-US" sz="7200" dirty="0">
                <a:latin typeface="Times New Roman" panose="02020603050405020304" pitchFamily="18" charset="0"/>
                <a:cs typeface="Times New Roman" panose="02020603050405020304" pitchFamily="18" charset="0"/>
              </a:rPr>
              <a:t>the vacation balances, in accordance with the Fire Union’s collective bargaining agreement, we reduced the City’s accrued liability for vacation time by $288,198.  In addition, we have establish procedures for an ongoing review of all payouts for accrued vacation time to ensure accuracy and compliance with contractual </a:t>
            </a:r>
            <a:r>
              <a:rPr lang="en-US" sz="7200" dirty="0" smtClean="0">
                <a:latin typeface="Times New Roman" panose="02020603050405020304" pitchFamily="18" charset="0"/>
                <a:cs typeface="Times New Roman" panose="02020603050405020304" pitchFamily="18" charset="0"/>
              </a:rPr>
              <a:t>terms.</a:t>
            </a:r>
          </a:p>
          <a:p>
            <a:r>
              <a:rPr lang="en-US" sz="8800" dirty="0" smtClean="0">
                <a:latin typeface="Times New Roman" panose="02020603050405020304" pitchFamily="18" charset="0"/>
                <a:cs typeface="Times New Roman" panose="02020603050405020304" pitchFamily="18" charset="0"/>
              </a:rPr>
              <a:t>Audit all payouts for vacation accruals that were not captured in Kronos </a:t>
            </a:r>
          </a:p>
          <a:p>
            <a:r>
              <a:rPr lang="en-US" sz="8800" dirty="0" smtClean="0">
                <a:latin typeface="Times New Roman" panose="02020603050405020304" pitchFamily="18" charset="0"/>
                <a:cs typeface="Times New Roman" panose="02020603050405020304" pitchFamily="18" charset="0"/>
              </a:rPr>
              <a:t>Thus far in 2013/14 FY HR has been involved in 6 contract arbitrations, 28 pre-disciplinary hearings, 16 grievance hearings, 10 Prohibited Labor Practice Conferences, 9 mediation/arbitrations, 6 employee investigations, 6 briefs and 12 job description changes.</a:t>
            </a:r>
          </a:p>
          <a:p>
            <a:endParaRPr lang="en-US" sz="8800" dirty="0"/>
          </a:p>
        </p:txBody>
      </p:sp>
      <p:sp>
        <p:nvSpPr>
          <p:cNvPr id="7" name="Slide Number Placeholder 6"/>
          <p:cNvSpPr>
            <a:spLocks noGrp="1"/>
          </p:cNvSpPr>
          <p:nvPr>
            <p:ph type="sldNum" sz="quarter" idx="12"/>
          </p:nvPr>
        </p:nvSpPr>
        <p:spPr/>
        <p:txBody>
          <a:bodyPr/>
          <a:lstStyle/>
          <a:p>
            <a:fld id="{708DDA84-4343-5040-B8EF-0AAB4B906ABE}" type="slidenum">
              <a:rPr lang="en-US" smtClean="0"/>
              <a:t>9</a:t>
            </a:fld>
            <a:endParaRPr lang="en-US" dirty="0"/>
          </a:p>
        </p:txBody>
      </p:sp>
    </p:spTree>
    <p:extLst>
      <p:ext uri="{BB962C8B-B14F-4D97-AF65-F5344CB8AC3E}">
        <p14:creationId xmlns:p14="http://schemas.microsoft.com/office/powerpoint/2010/main" val="223324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4000"/>
                                        <p:tgtEl>
                                          <p:spTgt spid="3">
                                            <p:txEl>
                                              <p:pRg st="0" end="0"/>
                                            </p:txEl>
                                          </p:spTgt>
                                        </p:tgtEl>
                                      </p:cBhvr>
                                    </p:animEffect>
                                  </p:childTnLst>
                                </p:cTn>
                              </p:par>
                            </p:childTnLst>
                          </p:cTn>
                        </p:par>
                        <p:par>
                          <p:cTn id="8" fill="hold">
                            <p:stCondLst>
                              <p:cond delay="4000"/>
                            </p:stCondLst>
                            <p:childTnLst>
                              <p:par>
                                <p:cTn id="9" presetID="9"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4000"/>
                                        <p:tgtEl>
                                          <p:spTgt spid="3">
                                            <p:txEl>
                                              <p:pRg st="1" end="1"/>
                                            </p:txEl>
                                          </p:spTgt>
                                        </p:tgtEl>
                                      </p:cBhvr>
                                    </p:animEffect>
                                  </p:childTnLst>
                                </p:cTn>
                              </p:par>
                            </p:childTnLst>
                          </p:cTn>
                        </p:par>
                        <p:par>
                          <p:cTn id="12" fill="hold">
                            <p:stCondLst>
                              <p:cond delay="8000"/>
                            </p:stCondLst>
                            <p:childTnLst>
                              <p:par>
                                <p:cTn id="13" presetID="9"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4000"/>
                                        <p:tgtEl>
                                          <p:spTgt spid="3">
                                            <p:txEl>
                                              <p:pRg st="2" end="2"/>
                                            </p:txEl>
                                          </p:spTgt>
                                        </p:tgtEl>
                                      </p:cBhvr>
                                    </p:animEffect>
                                  </p:childTnLst>
                                </p:cTn>
                              </p:par>
                            </p:childTnLst>
                          </p:cTn>
                        </p:par>
                        <p:par>
                          <p:cTn id="16" fill="hold">
                            <p:stCondLst>
                              <p:cond delay="12000"/>
                            </p:stCondLst>
                            <p:childTnLst>
                              <p:par>
                                <p:cTn id="17" presetID="9"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4000"/>
                                        <p:tgtEl>
                                          <p:spTgt spid="3">
                                            <p:txEl>
                                              <p:pRg st="3" end="3"/>
                                            </p:txEl>
                                          </p:spTgt>
                                        </p:tgtEl>
                                      </p:cBhvr>
                                    </p:animEffect>
                                  </p:childTnLst>
                                </p:cTn>
                              </p:par>
                            </p:childTnLst>
                          </p:cTn>
                        </p:par>
                        <p:par>
                          <p:cTn id="20" fill="hold">
                            <p:stCondLst>
                              <p:cond delay="16000"/>
                            </p:stCondLst>
                            <p:childTnLst>
                              <p:par>
                                <p:cTn id="21" presetID="9"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4000"/>
                                        <p:tgtEl>
                                          <p:spTgt spid="3">
                                            <p:txEl>
                                              <p:pRg st="4" end="4"/>
                                            </p:txEl>
                                          </p:spTgt>
                                        </p:tgtEl>
                                      </p:cBhvr>
                                    </p:animEffect>
                                  </p:childTnLst>
                                </p:cTn>
                              </p:par>
                            </p:childTnLst>
                          </p:cTn>
                        </p:par>
                        <p:par>
                          <p:cTn id="24" fill="hold">
                            <p:stCondLst>
                              <p:cond delay="20000"/>
                            </p:stCondLst>
                            <p:childTnLst>
                              <p:par>
                                <p:cTn id="25" presetID="9"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4000"/>
                                        <p:tgtEl>
                                          <p:spTgt spid="3">
                                            <p:txEl>
                                              <p:pRg st="5" end="5"/>
                                            </p:txEl>
                                          </p:spTgt>
                                        </p:tgtEl>
                                      </p:cBhvr>
                                    </p:animEffect>
                                  </p:childTnLst>
                                </p:cTn>
                              </p:par>
                            </p:childTnLst>
                          </p:cTn>
                        </p:par>
                        <p:par>
                          <p:cTn id="28" fill="hold">
                            <p:stCondLst>
                              <p:cond delay="24000"/>
                            </p:stCondLst>
                            <p:childTnLst>
                              <p:par>
                                <p:cTn id="29" presetID="9"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dissolve">
                                      <p:cBhvr>
                                        <p:cTn id="31" dur="4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1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TotalTime>
  <Words>890</Words>
  <Application>Microsoft Office PowerPoint</Application>
  <PresentationFormat>On-screen Show (4:3)</PresentationFormat>
  <Paragraphs>105</Paragraphs>
  <Slides>12</Slides>
  <Notes>1</Notes>
  <HiddenSlides>0</HiddenSlides>
  <MMClips>0</MMClips>
  <ScaleCrop>false</ScaleCrop>
  <HeadingPairs>
    <vt:vector size="4" baseType="variant">
      <vt:variant>
        <vt:lpstr>Theme</vt:lpstr>
      </vt:variant>
      <vt:variant>
        <vt:i4>4</vt:i4>
      </vt:variant>
      <vt:variant>
        <vt:lpstr>Slide Titles</vt:lpstr>
      </vt:variant>
      <vt:variant>
        <vt:i4>12</vt:i4>
      </vt:variant>
    </vt:vector>
  </HeadingPairs>
  <TitlesOfParts>
    <vt:vector size="16" baseType="lpstr">
      <vt:lpstr>Office Theme</vt:lpstr>
      <vt:lpstr>Executive</vt:lpstr>
      <vt:lpstr>1_Executive</vt:lpstr>
      <vt:lpstr>2_Executive</vt:lpstr>
      <vt:lpstr>FY 2014-2015  Budget Presentation to Board of Finance</vt:lpstr>
      <vt:lpstr>Summary of Operating Budget Request</vt:lpstr>
      <vt:lpstr>Operating Budget Request by Activity</vt:lpstr>
      <vt:lpstr>Where Stamford HR Department Stands  Compared to other Municipalities</vt:lpstr>
      <vt:lpstr>PowerPoint Presentation</vt:lpstr>
      <vt:lpstr>Budget increase driven by the following:</vt:lpstr>
      <vt:lpstr>Business Case for Budget Increase</vt:lpstr>
      <vt:lpstr>Human Resources Accomplishments</vt:lpstr>
      <vt:lpstr>Human Resource Accomplishments (continued)</vt:lpstr>
      <vt:lpstr>Human Resources in the Future</vt:lpstr>
      <vt:lpstr>Human Resources in the Future</vt:lpstr>
      <vt:lpstr>Human Resources in the Future</vt:lpstr>
    </vt:vector>
  </TitlesOfParts>
  <Company>CWW HR Consulting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Accomplishments</dc:title>
  <dc:creator>CLEMON WILLIAMS</dc:creator>
  <cp:lastModifiedBy>Administrator</cp:lastModifiedBy>
  <cp:revision>35</cp:revision>
  <cp:lastPrinted>2014-03-11T21:05:32Z</cp:lastPrinted>
  <dcterms:created xsi:type="dcterms:W3CDTF">2014-03-11T01:29:25Z</dcterms:created>
  <dcterms:modified xsi:type="dcterms:W3CDTF">2014-03-26T23:33:01Z</dcterms:modified>
</cp:coreProperties>
</file>