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10"/>
  </p:notesMasterIdLst>
  <p:sldIdLst>
    <p:sldId id="256" r:id="rId2"/>
    <p:sldId id="259" r:id="rId3"/>
    <p:sldId id="257" r:id="rId4"/>
    <p:sldId id="263" r:id="rId5"/>
    <p:sldId id="258" r:id="rId6"/>
    <p:sldId id="260" r:id="rId7"/>
    <p:sldId id="261" r:id="rId8"/>
    <p:sldId id="262"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07" d="100"/>
          <a:sy n="107" d="100"/>
        </p:scale>
        <p:origin x="-84"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D6B00AE-E5B2-4A97-9B07-B274A2899BBB}" type="datetimeFigureOut">
              <a:rPr lang="en-US" smtClean="0"/>
              <a:t>3/14/2014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6F17E4D-024C-479E-B399-07F3BF0D72DC}" type="slidenum">
              <a:rPr lang="en-US" smtClean="0"/>
              <a:t>‹#›</a:t>
            </a:fld>
            <a:endParaRPr lang="en-US"/>
          </a:p>
        </p:txBody>
      </p:sp>
    </p:spTree>
    <p:extLst>
      <p:ext uri="{BB962C8B-B14F-4D97-AF65-F5344CB8AC3E}">
        <p14:creationId xmlns:p14="http://schemas.microsoft.com/office/powerpoint/2010/main" val="1110295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6F17E4D-024C-479E-B399-07F3BF0D72DC}" type="slidenum">
              <a:rPr lang="en-US" smtClean="0"/>
              <a:t>2</a:t>
            </a:fld>
            <a:endParaRPr lang="en-US"/>
          </a:p>
        </p:txBody>
      </p:sp>
    </p:spTree>
    <p:extLst>
      <p:ext uri="{BB962C8B-B14F-4D97-AF65-F5344CB8AC3E}">
        <p14:creationId xmlns:p14="http://schemas.microsoft.com/office/powerpoint/2010/main" val="14068609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8000"/>
            </a:lvl1pPr>
          </a:lstStyle>
          <a:p>
            <a:r>
              <a:rPr lang="en-US" smtClean="0"/>
              <a:t>Click to edit Master title style</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DE2BA507-096B-4393-B63B-B87B1CF38C8F}" type="datetime1">
              <a:rPr lang="en-US" smtClean="0"/>
              <a:t>3/14/2014</a:t>
            </a:fld>
            <a:endParaRPr lang="en-US"/>
          </a:p>
        </p:txBody>
      </p:sp>
      <p:sp>
        <p:nvSpPr>
          <p:cNvPr id="8" name="Slide Number Placeholder 7"/>
          <p:cNvSpPr>
            <a:spLocks noGrp="1"/>
          </p:cNvSpPr>
          <p:nvPr>
            <p:ph type="sldNum" sz="quarter" idx="11"/>
          </p:nvPr>
        </p:nvSpPr>
        <p:spPr/>
        <p:txBody>
          <a:bodyPr/>
          <a:lstStyle/>
          <a:p>
            <a:fld id="{A90A6431-347B-4ED4-BB32-4132A66AF953}" type="slidenum">
              <a:rPr lang="en-US" smtClean="0"/>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48FEEDA-DA35-4854-93FD-9C14C41C2308}" type="datetime1">
              <a:rPr lang="en-US" smtClean="0"/>
              <a:t>3/14/2014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0A6431-347B-4ED4-BB32-4132A66AF953}"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BC40C5A-A1E2-40A5-9484-2D674FC1BAE2}" type="datetime1">
              <a:rPr lang="en-US" smtClean="0"/>
              <a:t>3/14/2014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0A6431-347B-4ED4-BB32-4132A66AF953}"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10"/>
          </p:nvPr>
        </p:nvSpPr>
        <p:spPr/>
        <p:txBody>
          <a:bodyPr/>
          <a:lstStyle/>
          <a:p>
            <a:fld id="{9AC37C16-1162-4C76-8DCA-11C6236C9DEE}" type="datetime1">
              <a:rPr lang="en-US" smtClean="0"/>
              <a:t>3/14/2014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0A6431-347B-4ED4-BB32-4132A66AF953}"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4068763"/>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1524E36-9251-4A39-9CC7-8FDD65CAC274}" type="datetime1">
              <a:rPr lang="en-US" smtClean="0"/>
              <a:t>3/14/2014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0A6431-347B-4ED4-BB32-4132A66AF953}" type="slidenum">
              <a:rPr lang="en-US" smtClean="0"/>
              <a:t>‹#›</a:t>
            </a:fld>
            <a:endParaRPr lang="en-US"/>
          </a:p>
        </p:txBody>
      </p:sp>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5" name="Date Placeholder 4"/>
          <p:cNvSpPr>
            <a:spLocks noGrp="1"/>
          </p:cNvSpPr>
          <p:nvPr>
            <p:ph type="dt" sz="half" idx="10"/>
          </p:nvPr>
        </p:nvSpPr>
        <p:spPr/>
        <p:txBody>
          <a:bodyPr/>
          <a:lstStyle/>
          <a:p>
            <a:fld id="{978F5D71-A3D5-4195-8772-0B3C8257EA47}" type="datetime1">
              <a:rPr lang="en-US" smtClean="0"/>
              <a:t>3/14/2014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90A6431-347B-4ED4-BB32-4132A66AF953}" type="slidenum">
              <a:rPr lang="en-US" smtClean="0"/>
              <a:t>‹#›</a:t>
            </a:fld>
            <a:endParaRPr lang="en-US"/>
          </a:p>
        </p:txBody>
      </p:sp>
      <p:sp>
        <p:nvSpPr>
          <p:cNvPr id="9" name="Content Placeholder 8"/>
          <p:cNvSpPr>
            <a:spLocks noGrp="1"/>
          </p:cNvSpPr>
          <p:nvPr>
            <p:ph sz="quarter" idx="13"/>
          </p:nvPr>
        </p:nvSpPr>
        <p:spPr>
          <a:xfrm>
            <a:off x="365760" y="1600200"/>
            <a:ext cx="4041648" cy="452628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EF34A9F0-2530-4041-B7B9-3F2EA7AD6C40}" type="datetime1">
              <a:rPr lang="en-US" smtClean="0"/>
              <a:t>3/14/2014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90A6431-347B-4ED4-BB32-4132A66AF953}" type="slidenum">
              <a:rPr lang="en-US" smtClean="0"/>
              <a:t>‹#›</a:t>
            </a:fld>
            <a:endParaRPr lang="en-US"/>
          </a:p>
        </p:txBody>
      </p:sp>
      <p:sp>
        <p:nvSpPr>
          <p:cNvPr id="11" name="Content Placeholder 10"/>
          <p:cNvSpPr>
            <a:spLocks noGrp="1"/>
          </p:cNvSpPr>
          <p:nvPr>
            <p:ph sz="quarter" idx="13"/>
          </p:nvPr>
        </p:nvSpPr>
        <p:spPr>
          <a:xfrm>
            <a:off x="457200" y="2212848"/>
            <a:ext cx="4041648" cy="391363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D648751-029F-4DF3-8B12-79D97D32AEBD}" type="datetime1">
              <a:rPr lang="en-US" smtClean="0"/>
              <a:t>3/14/2014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90A6431-347B-4ED4-BB32-4132A66AF953}"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DD40719-253B-4952-82C4-BA5CB3263DEE}" type="datetime1">
              <a:rPr lang="en-US" smtClean="0"/>
              <a:t>3/14/2014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90A6431-347B-4ED4-BB32-4132A66AF953}"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7B102BD-C24D-493A-80FD-D7BF28DAE6E3}" type="datetime1">
              <a:rPr lang="en-US" smtClean="0"/>
              <a:t>3/14/2014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90A6431-347B-4ED4-BB32-4132A66AF953}"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nchor="b"/>
          <a:lstStyle>
            <a:lvl1pPr algn="ctr">
              <a:lnSpc>
                <a:spcPct val="100000"/>
              </a:lnSpc>
              <a:defRPr sz="2800" b="0"/>
            </a:lvl1pPr>
          </a:lstStyle>
          <a:p>
            <a:r>
              <a:rPr lang="en-US" smtClean="0"/>
              <a:t>Click to edit Master title style</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E822D10-5350-47C9-A4AB-50C77788348C}" type="datetime1">
              <a:rPr lang="en-US" smtClean="0"/>
              <a:t>3/14/2014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90A6431-347B-4ED4-BB32-4132A66AF953}"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0E8460DD-205B-48F7-B1D3-A7A17A8447B5}" type="datetime1">
              <a:rPr lang="en-US" smtClean="0"/>
              <a:t>3/14/2014</a:t>
            </a:fld>
            <a:endParaRPr lang="en-US"/>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endParaRPr lang="en-US"/>
          </a:p>
        </p:txBody>
      </p:sp>
      <p:sp>
        <p:nvSpPr>
          <p:cNvPr id="6" name="Slide Number Placeholder 5"/>
          <p:cNvSpPr>
            <a:spLocks noGrp="1"/>
          </p:cNvSpPr>
          <p:nvPr>
            <p:ph type="sldNum" sz="quarter" idx="4"/>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A90A6431-347B-4ED4-BB32-4132A66AF953}" type="slidenum">
              <a:rPr lang="en-US" smtClean="0"/>
              <a:t>‹#›</a:t>
            </a:fld>
            <a:endParaRPr lang="en-US"/>
          </a:p>
        </p:txBody>
      </p:sp>
      <p:sp>
        <p:nvSpPr>
          <p:cNvPr id="7" name="Oval 6"/>
          <p:cNvSpPr/>
          <p:nvPr/>
        </p:nvSpPr>
        <p:spPr>
          <a:xfrm>
            <a:off x="845776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Oval 7"/>
          <p:cNvSpPr/>
          <p:nvPr/>
        </p:nvSpPr>
        <p:spPr>
          <a:xfrm>
            <a:off x="569119"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gradFill>
          <a:gsLst>
            <a:gs pos="50000">
              <a:schemeClr val="bg1">
                <a:tint val="80000"/>
                <a:satMod val="250000"/>
              </a:schemeClr>
            </a:gs>
            <a:gs pos="76000">
              <a:schemeClr val="bg1">
                <a:tint val="90000"/>
                <a:shade val="90000"/>
                <a:satMod val="200000"/>
              </a:schemeClr>
            </a:gs>
            <a:gs pos="92000">
              <a:schemeClr val="bg1">
                <a:tint val="90000"/>
                <a:shade val="70000"/>
                <a:satMod val="250000"/>
              </a:schemeClr>
            </a:gs>
          </a:gsLst>
          <a:path path="circle">
            <a:fillToRect l="50000" t="50000" r="50000" b="50000"/>
          </a:path>
        </a:gradFill>
        <a:effectLst/>
      </p:bgPr>
    </p:bg>
    <p:spTree>
      <p:nvGrpSpPr>
        <p:cNvPr id="1" name=""/>
        <p:cNvGrpSpPr/>
        <p:nvPr/>
      </p:nvGrpSpPr>
      <p:grpSpPr>
        <a:xfrm>
          <a:off x="0" y="0"/>
          <a:ext cx="0" cy="0"/>
          <a:chOff x="0" y="0"/>
          <a:chExt cx="0" cy="0"/>
        </a:xfrm>
      </p:grpSpPr>
      <p:pic>
        <p:nvPicPr>
          <p:cNvPr id="1026" name="Picture 2" descr="C:\Users\mhandler\Desktop\SealColor300pix.jpg"/>
          <p:cNvPicPr>
            <a:picLocks noChangeAspect="1" noChangeArrowheads="1"/>
          </p:cNvPicPr>
          <p:nvPr/>
        </p:nvPicPr>
        <p:blipFill>
          <a:blip r:embed="rId2">
            <a:extLst>
              <a:ext uri="{BEBA8EAE-BF5A-486C-A8C5-ECC9F3942E4B}">
                <a14:imgProps xmlns:a14="http://schemas.microsoft.com/office/drawing/2010/main">
                  <a14:imgLayer r:embed="rId3">
                    <a14:imgEffect>
                      <a14:sharpenSoften amount="-1000"/>
                    </a14:imgEffect>
                    <a14:imgEffect>
                      <a14:brightnessContrast bright="25000" contrast="-2000"/>
                    </a14:imgEffect>
                  </a14:imgLayer>
                </a14:imgProps>
              </a:ext>
              <a:ext uri="{28A0092B-C50C-407E-A947-70E740481C1C}">
                <a14:useLocalDpi xmlns:a14="http://schemas.microsoft.com/office/drawing/2010/main" val="0"/>
              </a:ext>
            </a:extLst>
          </a:blip>
          <a:srcRect/>
          <a:stretch>
            <a:fillRect/>
          </a:stretch>
        </p:blipFill>
        <p:spPr bwMode="auto">
          <a:xfrm>
            <a:off x="3048000" y="2134360"/>
            <a:ext cx="2895600" cy="3503679"/>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ctrTitle"/>
          </p:nvPr>
        </p:nvSpPr>
        <p:spPr>
          <a:xfrm>
            <a:off x="838200" y="495299"/>
            <a:ext cx="7772400" cy="2209801"/>
          </a:xfrm>
        </p:spPr>
        <p:txBody>
          <a:bodyPr/>
          <a:lstStyle/>
          <a:p>
            <a:r>
              <a:rPr lang="en-US" sz="4400" b="1" dirty="0" smtClean="0">
                <a:solidFill>
                  <a:schemeClr val="tx1"/>
                </a:solidFill>
              </a:rPr>
              <a:t>FY 2014-2015 </a:t>
            </a:r>
            <a:br>
              <a:rPr lang="en-US" sz="4400" b="1" dirty="0" smtClean="0">
                <a:solidFill>
                  <a:schemeClr val="tx1"/>
                </a:solidFill>
              </a:rPr>
            </a:br>
            <a:r>
              <a:rPr lang="en-US" sz="4400" b="1" dirty="0" smtClean="0">
                <a:solidFill>
                  <a:schemeClr val="tx1"/>
                </a:solidFill>
              </a:rPr>
              <a:t>Budget Presentation to Board of Finance</a:t>
            </a:r>
            <a:endParaRPr lang="en-US" sz="4400" b="1" dirty="0">
              <a:solidFill>
                <a:schemeClr val="tx1"/>
              </a:solidFill>
            </a:endParaRPr>
          </a:p>
        </p:txBody>
      </p:sp>
      <p:sp>
        <p:nvSpPr>
          <p:cNvPr id="3" name="Subtitle 2"/>
          <p:cNvSpPr>
            <a:spLocks noGrp="1"/>
          </p:cNvSpPr>
          <p:nvPr>
            <p:ph type="subTitle" idx="1"/>
          </p:nvPr>
        </p:nvSpPr>
        <p:spPr>
          <a:xfrm>
            <a:off x="1371600" y="5749292"/>
            <a:ext cx="6400800" cy="727707"/>
          </a:xfrm>
        </p:spPr>
        <p:txBody>
          <a:bodyPr/>
          <a:lstStyle/>
          <a:p>
            <a:r>
              <a:rPr lang="en-US" b="1" dirty="0" smtClean="0"/>
              <a:t>March 17, 2014</a:t>
            </a:r>
            <a:endParaRPr lang="en-US" b="1" dirty="0"/>
          </a:p>
        </p:txBody>
      </p:sp>
      <p:sp>
        <p:nvSpPr>
          <p:cNvPr id="4" name="Subtitle 2"/>
          <p:cNvSpPr txBox="1">
            <a:spLocks/>
          </p:cNvSpPr>
          <p:nvPr/>
        </p:nvSpPr>
        <p:spPr>
          <a:xfrm>
            <a:off x="1371600" y="3886200"/>
            <a:ext cx="6400800" cy="1219200"/>
          </a:xfrm>
          <a:prstGeom prst="rect">
            <a:avLst/>
          </a:prstGeom>
        </p:spPr>
        <p:txBody>
          <a:bodyPr vert="horz" lIns="91440" tIns="45720" rIns="91440" bIns="45720" rtlCol="0">
            <a:normAutofit fontScale="85000" lnSpcReduction="10000"/>
          </a:bodyPr>
          <a:lstStyle>
            <a:lvl1pPr marL="0" indent="0" algn="ctr" defTabSz="914400" rtl="0" eaLnBrk="1" latinLnBrk="0" hangingPunct="1">
              <a:spcBef>
                <a:spcPct val="20000"/>
              </a:spcBef>
              <a:buFont typeface="Arial" pitchFamily="34" charset="0"/>
              <a:buNone/>
              <a:defRPr sz="2400" kern="1200">
                <a:solidFill>
                  <a:schemeClr val="tx1">
                    <a:tint val="75000"/>
                  </a:schemeClr>
                </a:solidFill>
                <a:latin typeface="+mj-lt"/>
                <a:ea typeface="+mn-ea"/>
                <a:cs typeface="+mn-cs"/>
              </a:defRPr>
            </a:lvl1pPr>
            <a:lvl2pPr marL="457200" indent="0" algn="ctr" defTabSz="914400" rtl="0" eaLnBrk="1" latinLnBrk="0" hangingPunct="1">
              <a:spcBef>
                <a:spcPct val="20000"/>
              </a:spcBef>
              <a:buFont typeface="Courier New" pitchFamily="49" charset="0"/>
              <a:buNone/>
              <a:defRPr sz="1600" kern="1200">
                <a:solidFill>
                  <a:schemeClr val="tx1">
                    <a:tint val="75000"/>
                  </a:schemeClr>
                </a:solidFill>
                <a:latin typeface="+mj-lt"/>
                <a:ea typeface="+mn-ea"/>
                <a:cs typeface="+mn-cs"/>
              </a:defRPr>
            </a:lvl2pPr>
            <a:lvl3pPr marL="914400" indent="0" algn="ctr" defTabSz="914400" rtl="0" eaLnBrk="1" latinLnBrk="0" hangingPunct="1">
              <a:spcBef>
                <a:spcPct val="20000"/>
              </a:spcBef>
              <a:buFont typeface="Arial" pitchFamily="34" charset="0"/>
              <a:buNone/>
              <a:defRPr sz="1600" kern="1200">
                <a:solidFill>
                  <a:schemeClr val="tx1">
                    <a:tint val="75000"/>
                  </a:schemeClr>
                </a:solidFill>
                <a:latin typeface="+mj-lt"/>
                <a:ea typeface="+mn-ea"/>
                <a:cs typeface="+mn-cs"/>
              </a:defRPr>
            </a:lvl3pPr>
            <a:lvl4pPr marL="1371600" indent="0" algn="ctr" defTabSz="914400" rtl="0" eaLnBrk="1" latinLnBrk="0" hangingPunct="1">
              <a:spcBef>
                <a:spcPct val="20000"/>
              </a:spcBef>
              <a:buFont typeface="Courier New" pitchFamily="49" charset="0"/>
              <a:buNone/>
              <a:defRPr sz="1600" kern="1200">
                <a:solidFill>
                  <a:schemeClr val="tx1">
                    <a:tint val="75000"/>
                  </a:schemeClr>
                </a:solidFill>
                <a:latin typeface="+mj-lt"/>
                <a:ea typeface="+mn-ea"/>
                <a:cs typeface="+mn-cs"/>
              </a:defRPr>
            </a:lvl4pPr>
            <a:lvl5pPr marL="1828800" indent="0" algn="ctr" defTabSz="914400" rtl="0" eaLnBrk="1" latinLnBrk="0" hangingPunct="1">
              <a:spcBef>
                <a:spcPct val="20000"/>
              </a:spcBef>
              <a:buFont typeface="Arial" pitchFamily="34" charset="0"/>
              <a:buNone/>
              <a:defRPr sz="1600" kern="1200">
                <a:solidFill>
                  <a:schemeClr val="tx1">
                    <a:tint val="75000"/>
                  </a:schemeClr>
                </a:solidFill>
                <a:latin typeface="+mj-lt"/>
                <a:ea typeface="+mn-ea"/>
                <a:cs typeface="+mn-cs"/>
              </a:defRPr>
            </a:lvl5pPr>
            <a:lvl6pPr marL="2286000" indent="0" algn="ctr" defTabSz="914400" rtl="0" eaLnBrk="1" latinLnBrk="0" hangingPunct="1">
              <a:spcBef>
                <a:spcPct val="20000"/>
              </a:spcBef>
              <a:buFont typeface="Courier New" pitchFamily="49" charset="0"/>
              <a:buNone/>
              <a:defRPr sz="1600" kern="1200">
                <a:solidFill>
                  <a:schemeClr val="tx1">
                    <a:tint val="75000"/>
                  </a:schemeClr>
                </a:solidFill>
                <a:latin typeface="+mj-lt"/>
                <a:ea typeface="+mn-ea"/>
                <a:cs typeface="+mn-cs"/>
              </a:defRPr>
            </a:lvl6pPr>
            <a:lvl7pPr marL="2743200" indent="0" algn="ctr" defTabSz="914400" rtl="0" eaLnBrk="1" latinLnBrk="0" hangingPunct="1">
              <a:spcBef>
                <a:spcPct val="20000"/>
              </a:spcBef>
              <a:buFont typeface="Arial" pitchFamily="34" charset="0"/>
              <a:buNone/>
              <a:defRPr sz="1600" kern="1200">
                <a:solidFill>
                  <a:schemeClr val="tx1">
                    <a:tint val="75000"/>
                  </a:schemeClr>
                </a:solidFill>
                <a:latin typeface="+mj-lt"/>
                <a:ea typeface="+mn-ea"/>
                <a:cs typeface="+mn-cs"/>
              </a:defRPr>
            </a:lvl7pPr>
            <a:lvl8pPr marL="3200400" indent="0" algn="ctr" defTabSz="914400" rtl="0" eaLnBrk="1" latinLnBrk="0" hangingPunct="1">
              <a:spcBef>
                <a:spcPct val="20000"/>
              </a:spcBef>
              <a:buFont typeface="Courier New" pitchFamily="49" charset="0"/>
              <a:buNone/>
              <a:defRPr sz="1600" kern="1200">
                <a:solidFill>
                  <a:schemeClr val="tx1">
                    <a:tint val="75000"/>
                  </a:schemeClr>
                </a:solidFill>
                <a:latin typeface="+mj-lt"/>
                <a:ea typeface="+mn-ea"/>
                <a:cs typeface="+mn-cs"/>
              </a:defRPr>
            </a:lvl8pPr>
            <a:lvl9pPr marL="3657600" indent="0" algn="ctr" defTabSz="914400" rtl="0" eaLnBrk="1" latinLnBrk="0" hangingPunct="1">
              <a:spcBef>
                <a:spcPct val="20000"/>
              </a:spcBef>
              <a:buFont typeface="Arial" pitchFamily="34" charset="0"/>
              <a:buNone/>
              <a:defRPr sz="1600" kern="1200">
                <a:solidFill>
                  <a:schemeClr val="tx1">
                    <a:tint val="75000"/>
                  </a:schemeClr>
                </a:solidFill>
                <a:latin typeface="+mj-lt"/>
                <a:ea typeface="+mn-ea"/>
                <a:cs typeface="+mn-cs"/>
              </a:defRPr>
            </a:lvl9pPr>
          </a:lstStyle>
          <a:p>
            <a:r>
              <a:rPr lang="en-US" sz="3200" b="1" i="1" dirty="0" smtClean="0">
                <a:solidFill>
                  <a:schemeClr val="tx1"/>
                </a:solidFill>
                <a:latin typeface="+mn-lt"/>
              </a:rPr>
              <a:t>Administration</a:t>
            </a:r>
          </a:p>
          <a:p>
            <a:r>
              <a:rPr lang="en-US" sz="3200" b="1" i="1" dirty="0" smtClean="0">
                <a:solidFill>
                  <a:schemeClr val="tx1"/>
                </a:solidFill>
                <a:latin typeface="+mn-lt"/>
              </a:rPr>
              <a:t>Ernie Orgera, Director of Operations</a:t>
            </a:r>
            <a:endParaRPr lang="en-US" sz="3200" b="1" i="1" dirty="0">
              <a:solidFill>
                <a:schemeClr val="tx1"/>
              </a:solidFill>
              <a:latin typeface="+mn-lt"/>
            </a:endParaRPr>
          </a:p>
        </p:txBody>
      </p:sp>
    </p:spTree>
    <p:extLst>
      <p:ext uri="{BB962C8B-B14F-4D97-AF65-F5344CB8AC3E}">
        <p14:creationId xmlns:p14="http://schemas.microsoft.com/office/powerpoint/2010/main" val="3716939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 of Operating Budget Request</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127508457"/>
              </p:ext>
            </p:extLst>
          </p:nvPr>
        </p:nvGraphicFramePr>
        <p:xfrm>
          <a:off x="457200" y="2514600"/>
          <a:ext cx="8229600" cy="2936240"/>
        </p:xfrm>
        <a:graphic>
          <a:graphicData uri="http://schemas.openxmlformats.org/drawingml/2006/table">
            <a:tbl>
              <a:tblPr firstRow="1" bandRow="1">
                <a:tableStyleId>{5940675A-B579-460E-94D1-54222C63F5DA}</a:tableStyleId>
              </a:tblPr>
              <a:tblGrid>
                <a:gridCol w="4114800"/>
                <a:gridCol w="4114800"/>
              </a:tblGrid>
              <a:tr h="370840">
                <a:tc>
                  <a:txBody>
                    <a:bodyPr/>
                    <a:lstStyle/>
                    <a:p>
                      <a:r>
                        <a:rPr lang="en-US" dirty="0" smtClean="0"/>
                        <a:t>Total Funding Request</a:t>
                      </a:r>
                      <a:r>
                        <a:rPr lang="en-US" baseline="0" dirty="0" smtClean="0"/>
                        <a:t> FY 14-15 (All Payroll and Operating expenses.)</a:t>
                      </a:r>
                    </a:p>
                  </a:txBody>
                  <a:tcPr/>
                </a:tc>
                <a:tc>
                  <a:txBody>
                    <a:bodyPr/>
                    <a:lstStyle/>
                    <a:p>
                      <a:r>
                        <a:rPr lang="en-US" dirty="0" smtClean="0"/>
                        <a:t>$845,963</a:t>
                      </a:r>
                      <a:endParaRPr lang="en-US" dirty="0"/>
                    </a:p>
                  </a:txBody>
                  <a:tcPr/>
                </a:tc>
              </a:tr>
              <a:tr h="370840">
                <a:tc>
                  <a:txBody>
                    <a:bodyPr/>
                    <a:lstStyle/>
                    <a:p>
                      <a:r>
                        <a:rPr lang="en-US" dirty="0" smtClean="0"/>
                        <a:t>Change</a:t>
                      </a:r>
                      <a:r>
                        <a:rPr lang="en-US" baseline="0" dirty="0" smtClean="0"/>
                        <a:t> from FY 13-14 Adopted</a:t>
                      </a:r>
                      <a:endParaRPr lang="en-US" dirty="0"/>
                    </a:p>
                  </a:txBody>
                  <a:tcPr/>
                </a:tc>
                <a:tc>
                  <a:txBody>
                    <a:bodyPr/>
                    <a:lstStyle/>
                    <a:p>
                      <a:r>
                        <a:rPr lang="en-US" dirty="0" smtClean="0"/>
                        <a:t>$171,292</a:t>
                      </a:r>
                      <a:endParaRPr lang="en-US" dirty="0"/>
                    </a:p>
                  </a:txBody>
                  <a:tcPr/>
                </a:tc>
              </a:tr>
              <a:tr h="208280">
                <a:tc>
                  <a:txBody>
                    <a:bodyPr/>
                    <a:lstStyle/>
                    <a:p>
                      <a:endParaRPr lang="en-US" dirty="0"/>
                    </a:p>
                  </a:txBody>
                  <a:tcPr>
                    <a:solidFill>
                      <a:schemeClr val="accent3">
                        <a:lumMod val="40000"/>
                        <a:lumOff val="60000"/>
                      </a:schemeClr>
                    </a:solidFill>
                  </a:tcPr>
                </a:tc>
                <a:tc>
                  <a:txBody>
                    <a:bodyPr/>
                    <a:lstStyle/>
                    <a:p>
                      <a:endParaRPr lang="en-US" dirty="0"/>
                    </a:p>
                  </a:txBody>
                  <a:tcPr>
                    <a:solidFill>
                      <a:schemeClr val="accent3">
                        <a:lumMod val="40000"/>
                        <a:lumOff val="60000"/>
                      </a:schemeClr>
                    </a:solidFill>
                  </a:tcPr>
                </a:tc>
              </a:tr>
              <a:tr h="370840">
                <a:tc>
                  <a:txBody>
                    <a:bodyPr/>
                    <a:lstStyle/>
                    <a:p>
                      <a:r>
                        <a:rPr lang="en-US" dirty="0" smtClean="0"/>
                        <a:t>Human Capital/Personnel</a:t>
                      </a:r>
                      <a:r>
                        <a:rPr lang="en-US" baseline="0" dirty="0" smtClean="0"/>
                        <a:t> FY 14-15 (Reflects only salary request does not include overtime or any other payroll/insurance related items.)</a:t>
                      </a:r>
                      <a:endParaRPr lang="en-US" dirty="0"/>
                    </a:p>
                  </a:txBody>
                  <a:tcPr/>
                </a:tc>
                <a:tc>
                  <a:txBody>
                    <a:bodyPr/>
                    <a:lstStyle/>
                    <a:p>
                      <a:r>
                        <a:rPr lang="en-US" dirty="0" smtClean="0"/>
                        <a:t>$465,182</a:t>
                      </a:r>
                      <a:endParaRPr lang="en-US" dirty="0"/>
                    </a:p>
                  </a:txBody>
                  <a:tcPr/>
                </a:tc>
              </a:tr>
              <a:tr h="370840">
                <a:tc>
                  <a:txBody>
                    <a:bodyPr/>
                    <a:lstStyle/>
                    <a:p>
                      <a:r>
                        <a:rPr lang="en-US" dirty="0" smtClean="0"/>
                        <a:t>Change from FY 13-14</a:t>
                      </a:r>
                      <a:r>
                        <a:rPr lang="en-US" baseline="0" dirty="0" smtClean="0"/>
                        <a:t> Adopted</a:t>
                      </a:r>
                      <a:endParaRPr lang="en-US" dirty="0"/>
                    </a:p>
                  </a:txBody>
                  <a:tcPr/>
                </a:tc>
                <a:tc>
                  <a:txBody>
                    <a:bodyPr/>
                    <a:lstStyle/>
                    <a:p>
                      <a:r>
                        <a:rPr lang="en-US" dirty="0" smtClean="0"/>
                        <a:t>$143,625</a:t>
                      </a:r>
                      <a:endParaRPr lang="en-US" dirty="0"/>
                    </a:p>
                  </a:txBody>
                  <a:tcPr/>
                </a:tc>
              </a:tr>
            </a:tbl>
          </a:graphicData>
        </a:graphic>
      </p:graphicFrame>
      <p:sp>
        <p:nvSpPr>
          <p:cNvPr id="3" name="Slide Number Placeholder 2"/>
          <p:cNvSpPr>
            <a:spLocks noGrp="1"/>
          </p:cNvSpPr>
          <p:nvPr>
            <p:ph type="sldNum" sz="quarter" idx="12"/>
          </p:nvPr>
        </p:nvSpPr>
        <p:spPr/>
        <p:txBody>
          <a:bodyPr/>
          <a:lstStyle/>
          <a:p>
            <a:fld id="{A90A6431-347B-4ED4-BB32-4132A66AF953}" type="slidenum">
              <a:rPr lang="en-US" smtClean="0"/>
              <a:t>2</a:t>
            </a:fld>
            <a:endParaRPr lang="en-US"/>
          </a:p>
        </p:txBody>
      </p:sp>
    </p:spTree>
    <p:extLst>
      <p:ext uri="{BB962C8B-B14F-4D97-AF65-F5344CB8AC3E}">
        <p14:creationId xmlns:p14="http://schemas.microsoft.com/office/powerpoint/2010/main" val="8338100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Operating Budget Request by Activity</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87625164"/>
              </p:ext>
            </p:extLst>
          </p:nvPr>
        </p:nvGraphicFramePr>
        <p:xfrm>
          <a:off x="152400" y="1752600"/>
          <a:ext cx="8839199" cy="4348480"/>
        </p:xfrm>
        <a:graphic>
          <a:graphicData uri="http://schemas.openxmlformats.org/drawingml/2006/table">
            <a:tbl>
              <a:tblPr firstRow="1" bandRow="1">
                <a:tableStyleId>{5940675A-B579-460E-94D1-54222C63F5DA}</a:tableStyleId>
              </a:tblPr>
              <a:tblGrid>
                <a:gridCol w="2286000"/>
                <a:gridCol w="990600"/>
                <a:gridCol w="1905000"/>
                <a:gridCol w="1176421"/>
                <a:gridCol w="1240589"/>
                <a:gridCol w="1240589"/>
              </a:tblGrid>
              <a:tr h="457200">
                <a:tc>
                  <a:txBody>
                    <a:bodyPr/>
                    <a:lstStyle/>
                    <a:p>
                      <a:r>
                        <a:rPr lang="en-US" sz="1200" dirty="0" smtClean="0"/>
                        <a:t>Activity</a:t>
                      </a:r>
                      <a:r>
                        <a:rPr lang="en-US" sz="1200" baseline="0" dirty="0" smtClean="0"/>
                        <a:t> Name</a:t>
                      </a:r>
                      <a:endParaRPr lang="en-US" sz="1200" dirty="0"/>
                    </a:p>
                  </a:txBody>
                  <a:tcPr anchor="b"/>
                </a:tc>
                <a:tc>
                  <a:txBody>
                    <a:bodyPr/>
                    <a:lstStyle/>
                    <a:p>
                      <a:pPr algn="ctr"/>
                      <a:r>
                        <a:rPr lang="en-US" sz="1200" dirty="0" smtClean="0"/>
                        <a:t>Starting</a:t>
                      </a:r>
                      <a:r>
                        <a:rPr lang="en-US" sz="1200" baseline="0" dirty="0" smtClean="0"/>
                        <a:t> </a:t>
                      </a:r>
                      <a:r>
                        <a:rPr lang="en-US" sz="1200" dirty="0" smtClean="0"/>
                        <a:t>Page Number</a:t>
                      </a:r>
                      <a:endParaRPr lang="en-US" sz="1200" dirty="0"/>
                    </a:p>
                  </a:txBody>
                  <a:tcPr anchor="b"/>
                </a:tc>
                <a:tc>
                  <a:txBody>
                    <a:bodyPr/>
                    <a:lstStyle/>
                    <a:p>
                      <a:pPr algn="ctr"/>
                      <a:r>
                        <a:rPr lang="en-US" sz="1200" dirty="0" smtClean="0"/>
                        <a:t>FY 14-15 Mayor’s Request</a:t>
                      </a:r>
                      <a:endParaRPr lang="en-US" sz="1200" dirty="0"/>
                    </a:p>
                  </a:txBody>
                  <a:tcPr anchor="b"/>
                </a:tc>
                <a:tc>
                  <a:txBody>
                    <a:bodyPr/>
                    <a:lstStyle/>
                    <a:p>
                      <a:pPr algn="ctr"/>
                      <a:r>
                        <a:rPr lang="en-US" sz="1200" dirty="0" smtClean="0"/>
                        <a:t>FY 13-14 Adopted</a:t>
                      </a:r>
                      <a:endParaRPr lang="en-US" sz="1200" dirty="0"/>
                    </a:p>
                  </a:txBody>
                  <a:tcPr anchor="b"/>
                </a:tc>
                <a:tc>
                  <a:txBody>
                    <a:bodyPr/>
                    <a:lstStyle/>
                    <a:p>
                      <a:pPr algn="ctr"/>
                      <a:r>
                        <a:rPr lang="en-US" sz="1200" dirty="0" smtClean="0"/>
                        <a:t>$</a:t>
                      </a:r>
                      <a:r>
                        <a:rPr lang="en-US" sz="1200" baseline="0" dirty="0" smtClean="0"/>
                        <a:t> Change</a:t>
                      </a:r>
                      <a:endParaRPr lang="en-US" sz="1200" dirty="0"/>
                    </a:p>
                  </a:txBody>
                  <a:tcPr anchor="b">
                    <a:solidFill>
                      <a:schemeClr val="accent3">
                        <a:lumMod val="40000"/>
                        <a:lumOff val="60000"/>
                      </a:schemeClr>
                    </a:solidFill>
                  </a:tcPr>
                </a:tc>
                <a:tc>
                  <a:txBody>
                    <a:bodyPr/>
                    <a:lstStyle/>
                    <a:p>
                      <a:pPr algn="ctr"/>
                      <a:r>
                        <a:rPr lang="en-US" sz="1200" dirty="0" smtClean="0"/>
                        <a:t>% Change</a:t>
                      </a:r>
                      <a:endParaRPr lang="en-US" sz="1200" dirty="0"/>
                    </a:p>
                  </a:txBody>
                  <a:tcPr anchor="b">
                    <a:solidFill>
                      <a:schemeClr val="accent3">
                        <a:lumMod val="40000"/>
                        <a:lumOff val="60000"/>
                      </a:schemeClr>
                    </a:solidFill>
                  </a:tcPr>
                </a:tc>
              </a:tr>
              <a:tr h="370840">
                <a:tc>
                  <a:txBody>
                    <a:bodyPr/>
                    <a:lstStyle/>
                    <a:p>
                      <a:r>
                        <a:rPr lang="en-US" sz="1200" dirty="0" smtClean="0"/>
                        <a:t>Salaries</a:t>
                      </a:r>
                      <a:endParaRPr lang="en-US" sz="1200" dirty="0"/>
                    </a:p>
                  </a:txBody>
                  <a:tcPr/>
                </a:tc>
                <a:tc>
                  <a:txBody>
                    <a:bodyPr/>
                    <a:lstStyle/>
                    <a:p>
                      <a:pPr algn="ctr"/>
                      <a:r>
                        <a:rPr lang="en-US" sz="1200" dirty="0" smtClean="0"/>
                        <a:t>207</a:t>
                      </a:r>
                      <a:endParaRPr lang="en-US" sz="1200" dirty="0"/>
                    </a:p>
                  </a:txBody>
                  <a:tcPr/>
                </a:tc>
                <a:tc>
                  <a:txBody>
                    <a:bodyPr/>
                    <a:lstStyle/>
                    <a:p>
                      <a:pPr algn="r"/>
                      <a:r>
                        <a:rPr lang="en-US" sz="1200" dirty="0" smtClean="0"/>
                        <a:t>$465,182</a:t>
                      </a:r>
                      <a:endParaRPr lang="en-US" sz="1200" dirty="0"/>
                    </a:p>
                  </a:txBody>
                  <a:tcPr/>
                </a:tc>
                <a:tc>
                  <a:txBody>
                    <a:bodyPr/>
                    <a:lstStyle/>
                    <a:p>
                      <a:pPr algn="r"/>
                      <a:r>
                        <a:rPr lang="en-US" sz="1200" dirty="0" smtClean="0"/>
                        <a:t>$321,557</a:t>
                      </a:r>
                      <a:endParaRPr lang="en-US" sz="1200" dirty="0"/>
                    </a:p>
                  </a:txBody>
                  <a:tcPr/>
                </a:tc>
                <a:tc>
                  <a:txBody>
                    <a:bodyPr/>
                    <a:lstStyle/>
                    <a:p>
                      <a:pPr algn="r"/>
                      <a:r>
                        <a:rPr lang="en-US" sz="1200" dirty="0" smtClean="0"/>
                        <a:t>$143,625</a:t>
                      </a:r>
                      <a:endParaRPr lang="en-US" sz="1200" dirty="0"/>
                    </a:p>
                  </a:txBody>
                  <a:tcPr>
                    <a:solidFill>
                      <a:schemeClr val="accent3">
                        <a:lumMod val="40000"/>
                        <a:lumOff val="60000"/>
                      </a:schemeClr>
                    </a:solidFill>
                  </a:tcPr>
                </a:tc>
                <a:tc>
                  <a:txBody>
                    <a:bodyPr/>
                    <a:lstStyle/>
                    <a:p>
                      <a:pPr algn="r"/>
                      <a:r>
                        <a:rPr lang="en-US" sz="1200" dirty="0" smtClean="0"/>
                        <a:t>1.45%</a:t>
                      </a:r>
                    </a:p>
                  </a:txBody>
                  <a:tcPr>
                    <a:solidFill>
                      <a:schemeClr val="accent3">
                        <a:lumMod val="40000"/>
                        <a:lumOff val="60000"/>
                      </a:schemeClr>
                    </a:solidFill>
                  </a:tcPr>
                </a:tc>
              </a:tr>
              <a:tr h="370840">
                <a:tc>
                  <a:txBody>
                    <a:bodyPr/>
                    <a:lstStyle/>
                    <a:p>
                      <a:r>
                        <a:rPr lang="en-US" sz="1200" dirty="0" smtClean="0"/>
                        <a:t>Overtime</a:t>
                      </a:r>
                      <a:endParaRPr lang="en-US" sz="1200" dirty="0"/>
                    </a:p>
                  </a:txBody>
                  <a:tcPr/>
                </a:tc>
                <a:tc>
                  <a:txBody>
                    <a:bodyPr/>
                    <a:lstStyle/>
                    <a:p>
                      <a:pPr algn="ctr"/>
                      <a:r>
                        <a:rPr lang="en-US" sz="1200" dirty="0" smtClean="0"/>
                        <a:t>207</a:t>
                      </a:r>
                      <a:endParaRPr lang="en-US" sz="1200" dirty="0"/>
                    </a:p>
                  </a:txBody>
                  <a:tcPr/>
                </a:tc>
                <a:tc>
                  <a:txBody>
                    <a:bodyPr/>
                    <a:lstStyle/>
                    <a:p>
                      <a:pPr algn="r"/>
                      <a:r>
                        <a:rPr lang="en-US" sz="1200" dirty="0" smtClean="0"/>
                        <a:t>$45,034</a:t>
                      </a:r>
                      <a:endParaRPr lang="en-US" sz="1200" dirty="0"/>
                    </a:p>
                  </a:txBody>
                  <a:tcPr/>
                </a:tc>
                <a:tc>
                  <a:txBody>
                    <a:bodyPr/>
                    <a:lstStyle/>
                    <a:p>
                      <a:pPr algn="r"/>
                      <a:r>
                        <a:rPr lang="en-US" sz="1200" dirty="0" smtClean="0"/>
                        <a:t>$45,034</a:t>
                      </a:r>
                      <a:endParaRPr lang="en-US" sz="1200" dirty="0"/>
                    </a:p>
                  </a:txBody>
                  <a:tcPr/>
                </a:tc>
                <a:tc>
                  <a:txBody>
                    <a:bodyPr/>
                    <a:lstStyle/>
                    <a:p>
                      <a:pPr algn="r"/>
                      <a:r>
                        <a:rPr lang="en-US" sz="1200" dirty="0" smtClean="0"/>
                        <a:t>$0</a:t>
                      </a:r>
                      <a:endParaRPr lang="en-US" sz="1200" dirty="0"/>
                    </a:p>
                  </a:txBody>
                  <a:tcPr>
                    <a:solidFill>
                      <a:schemeClr val="accent3">
                        <a:lumMod val="40000"/>
                        <a:lumOff val="60000"/>
                      </a:schemeClr>
                    </a:solidFill>
                  </a:tcPr>
                </a:tc>
                <a:tc>
                  <a:txBody>
                    <a:bodyPr/>
                    <a:lstStyle/>
                    <a:p>
                      <a:pPr algn="r"/>
                      <a:r>
                        <a:rPr lang="en-US" sz="1200" dirty="0" smtClean="0"/>
                        <a:t>0.00%</a:t>
                      </a:r>
                    </a:p>
                  </a:txBody>
                  <a:tcPr>
                    <a:solidFill>
                      <a:schemeClr val="accent3">
                        <a:lumMod val="40000"/>
                        <a:lumOff val="60000"/>
                      </a:schemeClr>
                    </a:solidFill>
                  </a:tcPr>
                </a:tc>
              </a:tr>
              <a:tr h="370840">
                <a:tc>
                  <a:txBody>
                    <a:bodyPr/>
                    <a:lstStyle/>
                    <a:p>
                      <a:r>
                        <a:rPr lang="en-US" sz="1200" dirty="0" smtClean="0"/>
                        <a:t>Active Medical &amp; Life</a:t>
                      </a:r>
                      <a:endParaRPr lang="en-US" sz="1200" dirty="0"/>
                    </a:p>
                  </a:txBody>
                  <a:tcPr/>
                </a:tc>
                <a:tc>
                  <a:txBody>
                    <a:bodyPr/>
                    <a:lstStyle/>
                    <a:p>
                      <a:pPr algn="ctr"/>
                      <a:r>
                        <a:rPr lang="en-US" sz="1200" dirty="0" smtClean="0"/>
                        <a:t>207</a:t>
                      </a:r>
                      <a:endParaRPr lang="en-US" sz="1200" dirty="0"/>
                    </a:p>
                  </a:txBody>
                  <a:tcPr/>
                </a:tc>
                <a:tc>
                  <a:txBody>
                    <a:bodyPr/>
                    <a:lstStyle/>
                    <a:p>
                      <a:pPr algn="r"/>
                      <a:r>
                        <a:rPr lang="en-US" sz="1200" dirty="0" smtClean="0"/>
                        <a:t>$106,814</a:t>
                      </a:r>
                      <a:endParaRPr lang="en-US" sz="1200" dirty="0"/>
                    </a:p>
                  </a:txBody>
                  <a:tcPr/>
                </a:tc>
                <a:tc>
                  <a:txBody>
                    <a:bodyPr/>
                    <a:lstStyle/>
                    <a:p>
                      <a:pPr algn="r"/>
                      <a:r>
                        <a:rPr lang="en-US" sz="1200" dirty="0" smtClean="0"/>
                        <a:t>$102,055</a:t>
                      </a:r>
                      <a:endParaRPr lang="en-US" sz="1200" dirty="0"/>
                    </a:p>
                  </a:txBody>
                  <a:tcPr/>
                </a:tc>
                <a:tc>
                  <a:txBody>
                    <a:bodyPr/>
                    <a:lstStyle/>
                    <a:p>
                      <a:pPr algn="r"/>
                      <a:r>
                        <a:rPr lang="en-US" sz="1200" dirty="0" smtClean="0"/>
                        <a:t>$4,759</a:t>
                      </a:r>
                      <a:endParaRPr lang="en-US" sz="1200" dirty="0"/>
                    </a:p>
                  </a:txBody>
                  <a:tcPr>
                    <a:solidFill>
                      <a:schemeClr val="accent3">
                        <a:lumMod val="40000"/>
                        <a:lumOff val="60000"/>
                      </a:schemeClr>
                    </a:solidFill>
                  </a:tcPr>
                </a:tc>
                <a:tc>
                  <a:txBody>
                    <a:bodyPr/>
                    <a:lstStyle/>
                    <a:p>
                      <a:pPr algn="r"/>
                      <a:r>
                        <a:rPr lang="en-US" sz="1200" dirty="0" smtClean="0"/>
                        <a:t>1.05%</a:t>
                      </a:r>
                      <a:endParaRPr lang="en-US" sz="1200" dirty="0"/>
                    </a:p>
                  </a:txBody>
                  <a:tcPr>
                    <a:solidFill>
                      <a:schemeClr val="accent3">
                        <a:lumMod val="40000"/>
                        <a:lumOff val="60000"/>
                      </a:schemeClr>
                    </a:solidFill>
                  </a:tcPr>
                </a:tc>
              </a:tr>
              <a:tr h="370840">
                <a:tc>
                  <a:txBody>
                    <a:bodyPr/>
                    <a:lstStyle/>
                    <a:p>
                      <a:r>
                        <a:rPr lang="en-US" sz="1200" dirty="0" smtClean="0"/>
                        <a:t>Retiree Medical &amp; Life</a:t>
                      </a:r>
                      <a:endParaRPr lang="en-US" sz="1200" dirty="0"/>
                    </a:p>
                  </a:txBody>
                  <a:tcPr/>
                </a:tc>
                <a:tc>
                  <a:txBody>
                    <a:bodyPr/>
                    <a:lstStyle/>
                    <a:p>
                      <a:pPr algn="ctr"/>
                      <a:r>
                        <a:rPr lang="en-US" sz="1200" dirty="0" smtClean="0"/>
                        <a:t>207</a:t>
                      </a:r>
                      <a:endParaRPr lang="en-US" sz="1200" dirty="0"/>
                    </a:p>
                  </a:txBody>
                  <a:tcPr/>
                </a:tc>
                <a:tc>
                  <a:txBody>
                    <a:bodyPr/>
                    <a:lstStyle/>
                    <a:p>
                      <a:pPr algn="r"/>
                      <a:r>
                        <a:rPr lang="en-US" sz="1200" dirty="0" smtClean="0"/>
                        <a:t>$59,590</a:t>
                      </a:r>
                      <a:endParaRPr lang="en-US" sz="1200" dirty="0"/>
                    </a:p>
                  </a:txBody>
                  <a:tcPr/>
                </a:tc>
                <a:tc>
                  <a:txBody>
                    <a:bodyPr/>
                    <a:lstStyle/>
                    <a:p>
                      <a:pPr algn="r"/>
                      <a:r>
                        <a:rPr lang="en-US" sz="1200" dirty="0" smtClean="0"/>
                        <a:t>$76,198</a:t>
                      </a:r>
                      <a:endParaRPr lang="en-US" sz="1200" dirty="0"/>
                    </a:p>
                  </a:txBody>
                  <a:tcPr/>
                </a:tc>
                <a:tc>
                  <a:txBody>
                    <a:bodyPr/>
                    <a:lstStyle/>
                    <a:p>
                      <a:pPr algn="r"/>
                      <a:r>
                        <a:rPr lang="en-US" sz="1200" dirty="0" smtClean="0"/>
                        <a:t>-$16,608</a:t>
                      </a:r>
                      <a:endParaRPr lang="en-US" sz="1200" dirty="0"/>
                    </a:p>
                  </a:txBody>
                  <a:tcPr>
                    <a:solidFill>
                      <a:schemeClr val="accent3">
                        <a:lumMod val="40000"/>
                        <a:lumOff val="60000"/>
                      </a:schemeClr>
                    </a:solidFill>
                  </a:tcPr>
                </a:tc>
                <a:tc>
                  <a:txBody>
                    <a:bodyPr/>
                    <a:lstStyle/>
                    <a:p>
                      <a:pPr algn="r"/>
                      <a:r>
                        <a:rPr lang="en-US" sz="1200" dirty="0" smtClean="0"/>
                        <a:t>0.78%</a:t>
                      </a:r>
                      <a:endParaRPr lang="en-US" sz="1200" dirty="0"/>
                    </a:p>
                  </a:txBody>
                  <a:tcPr>
                    <a:solidFill>
                      <a:schemeClr val="accent3">
                        <a:lumMod val="40000"/>
                        <a:lumOff val="60000"/>
                      </a:schemeClr>
                    </a:solidFill>
                  </a:tcPr>
                </a:tc>
              </a:tr>
              <a:tr h="370840">
                <a:tc>
                  <a:txBody>
                    <a:bodyPr/>
                    <a:lstStyle/>
                    <a:p>
                      <a:r>
                        <a:rPr lang="en-US" sz="1200" dirty="0" smtClean="0"/>
                        <a:t>Social Security</a:t>
                      </a:r>
                      <a:endParaRPr lang="en-US" sz="1200" dirty="0"/>
                    </a:p>
                  </a:txBody>
                  <a:tcPr/>
                </a:tc>
                <a:tc>
                  <a:txBody>
                    <a:bodyPr/>
                    <a:lstStyle/>
                    <a:p>
                      <a:pPr algn="ctr"/>
                      <a:r>
                        <a:rPr lang="en-US" sz="1200" dirty="0" smtClean="0"/>
                        <a:t>207</a:t>
                      </a:r>
                      <a:endParaRPr lang="en-US" sz="1200" dirty="0"/>
                    </a:p>
                  </a:txBody>
                  <a:tcPr/>
                </a:tc>
                <a:tc>
                  <a:txBody>
                    <a:bodyPr/>
                    <a:lstStyle/>
                    <a:p>
                      <a:pPr algn="r"/>
                      <a:r>
                        <a:rPr lang="en-US" sz="1200" dirty="0" smtClean="0"/>
                        <a:t>$39,032</a:t>
                      </a:r>
                      <a:endParaRPr lang="en-US" sz="1200" dirty="0"/>
                    </a:p>
                  </a:txBody>
                  <a:tcPr/>
                </a:tc>
                <a:tc>
                  <a:txBody>
                    <a:bodyPr/>
                    <a:lstStyle/>
                    <a:p>
                      <a:pPr algn="r"/>
                      <a:r>
                        <a:rPr lang="en-US" sz="1200" dirty="0" smtClean="0"/>
                        <a:t>$28,044</a:t>
                      </a:r>
                      <a:endParaRPr lang="en-US" sz="1200" dirty="0"/>
                    </a:p>
                  </a:txBody>
                  <a:tcPr/>
                </a:tc>
                <a:tc>
                  <a:txBody>
                    <a:bodyPr/>
                    <a:lstStyle/>
                    <a:p>
                      <a:pPr algn="r"/>
                      <a:r>
                        <a:rPr lang="en-US" sz="1200" dirty="0" smtClean="0"/>
                        <a:t>$10,988</a:t>
                      </a:r>
                      <a:endParaRPr lang="en-US" sz="1200" dirty="0"/>
                    </a:p>
                  </a:txBody>
                  <a:tcPr>
                    <a:solidFill>
                      <a:schemeClr val="accent3">
                        <a:lumMod val="40000"/>
                        <a:lumOff val="60000"/>
                      </a:schemeClr>
                    </a:solidFill>
                  </a:tcPr>
                </a:tc>
                <a:tc>
                  <a:txBody>
                    <a:bodyPr/>
                    <a:lstStyle/>
                    <a:p>
                      <a:pPr algn="r"/>
                      <a:r>
                        <a:rPr lang="en-US" sz="1200" dirty="0" smtClean="0"/>
                        <a:t>1.39%</a:t>
                      </a:r>
                      <a:endParaRPr lang="en-US" sz="1200" dirty="0"/>
                    </a:p>
                  </a:txBody>
                  <a:tcPr>
                    <a:solidFill>
                      <a:schemeClr val="accent3">
                        <a:lumMod val="40000"/>
                        <a:lumOff val="60000"/>
                      </a:schemeClr>
                    </a:solidFill>
                  </a:tcPr>
                </a:tc>
              </a:tr>
              <a:tr h="370840">
                <a:tc>
                  <a:txBody>
                    <a:bodyPr/>
                    <a:lstStyle/>
                    <a:p>
                      <a:r>
                        <a:rPr lang="en-US" sz="1200" dirty="0" smtClean="0"/>
                        <a:t>Classified Pension Fund</a:t>
                      </a:r>
                      <a:endParaRPr lang="en-US" sz="1200" dirty="0"/>
                    </a:p>
                  </a:txBody>
                  <a:tcPr/>
                </a:tc>
                <a:tc>
                  <a:txBody>
                    <a:bodyPr/>
                    <a:lstStyle/>
                    <a:p>
                      <a:pPr algn="ctr"/>
                      <a:r>
                        <a:rPr lang="en-US" sz="1200" dirty="0" smtClean="0"/>
                        <a:t>207</a:t>
                      </a:r>
                      <a:endParaRPr lang="en-US" sz="1200" dirty="0"/>
                    </a:p>
                  </a:txBody>
                  <a:tcPr/>
                </a:tc>
                <a:tc>
                  <a:txBody>
                    <a:bodyPr/>
                    <a:lstStyle/>
                    <a:p>
                      <a:pPr algn="r"/>
                      <a:r>
                        <a:rPr lang="en-US" sz="1200" dirty="0" smtClean="0"/>
                        <a:t>$55,285</a:t>
                      </a:r>
                      <a:endParaRPr lang="en-US" sz="1200" dirty="0"/>
                    </a:p>
                  </a:txBody>
                  <a:tcPr/>
                </a:tc>
                <a:tc>
                  <a:txBody>
                    <a:bodyPr/>
                    <a:lstStyle/>
                    <a:p>
                      <a:pPr algn="r"/>
                      <a:r>
                        <a:rPr lang="en-US" sz="1200" dirty="0" smtClean="0"/>
                        <a:t>$0</a:t>
                      </a:r>
                      <a:endParaRPr lang="en-US" sz="1200" dirty="0"/>
                    </a:p>
                  </a:txBody>
                  <a:tcPr/>
                </a:tc>
                <a:tc>
                  <a:txBody>
                    <a:bodyPr/>
                    <a:lstStyle/>
                    <a:p>
                      <a:pPr algn="r"/>
                      <a:r>
                        <a:rPr lang="en-US" sz="1200" dirty="0" smtClean="0"/>
                        <a:t>$55,285</a:t>
                      </a:r>
                      <a:endParaRPr lang="en-US" sz="1200" dirty="0"/>
                    </a:p>
                  </a:txBody>
                  <a:tcPr>
                    <a:solidFill>
                      <a:schemeClr val="accent3">
                        <a:lumMod val="40000"/>
                        <a:lumOff val="60000"/>
                      </a:schemeClr>
                    </a:solidFill>
                  </a:tcPr>
                </a:tc>
                <a:tc>
                  <a:txBody>
                    <a:bodyPr/>
                    <a:lstStyle/>
                    <a:p>
                      <a:pPr algn="r"/>
                      <a:r>
                        <a:rPr lang="en-US" sz="1200" dirty="0" smtClean="0"/>
                        <a:t>100.00%</a:t>
                      </a:r>
                      <a:endParaRPr lang="en-US" sz="1200" dirty="0"/>
                    </a:p>
                  </a:txBody>
                  <a:tcPr>
                    <a:solidFill>
                      <a:schemeClr val="accent3">
                        <a:lumMod val="40000"/>
                        <a:lumOff val="60000"/>
                      </a:schemeClr>
                    </a:solidFill>
                  </a:tcPr>
                </a:tc>
              </a:tr>
              <a:tr h="370840">
                <a:tc>
                  <a:txBody>
                    <a:bodyPr/>
                    <a:lstStyle/>
                    <a:p>
                      <a:r>
                        <a:rPr lang="en-US" sz="1200" dirty="0" smtClean="0"/>
                        <a:t>OPEB Contribution</a:t>
                      </a:r>
                      <a:endParaRPr lang="en-US" sz="1200" dirty="0"/>
                    </a:p>
                  </a:txBody>
                  <a:tcPr/>
                </a:tc>
                <a:tc>
                  <a:txBody>
                    <a:bodyPr/>
                    <a:lstStyle/>
                    <a:p>
                      <a:pPr algn="ctr"/>
                      <a:r>
                        <a:rPr lang="en-US" sz="1200" dirty="0" smtClean="0"/>
                        <a:t>207</a:t>
                      </a:r>
                      <a:endParaRPr lang="en-US" sz="1200" dirty="0"/>
                    </a:p>
                  </a:txBody>
                  <a:tcPr/>
                </a:tc>
                <a:tc>
                  <a:txBody>
                    <a:bodyPr/>
                    <a:lstStyle/>
                    <a:p>
                      <a:pPr algn="r"/>
                      <a:r>
                        <a:rPr lang="en-US" sz="1200" dirty="0" smtClean="0"/>
                        <a:t>$11,017</a:t>
                      </a:r>
                      <a:endParaRPr lang="en-US" sz="1200" dirty="0"/>
                    </a:p>
                  </a:txBody>
                  <a:tcPr/>
                </a:tc>
                <a:tc>
                  <a:txBody>
                    <a:bodyPr/>
                    <a:lstStyle/>
                    <a:p>
                      <a:pPr algn="r"/>
                      <a:r>
                        <a:rPr lang="en-US" sz="1200" dirty="0" smtClean="0"/>
                        <a:t>$0</a:t>
                      </a:r>
                      <a:endParaRPr lang="en-US" sz="1200" dirty="0"/>
                    </a:p>
                  </a:txBody>
                  <a:tcPr/>
                </a:tc>
                <a:tc>
                  <a:txBody>
                    <a:bodyPr/>
                    <a:lstStyle/>
                    <a:p>
                      <a:pPr algn="r"/>
                      <a:r>
                        <a:rPr lang="en-US" sz="1200" dirty="0" smtClean="0"/>
                        <a:t>$11,017</a:t>
                      </a:r>
                      <a:endParaRPr lang="en-US" sz="1200" dirty="0"/>
                    </a:p>
                  </a:txBody>
                  <a:tcPr>
                    <a:solidFill>
                      <a:schemeClr val="accent3">
                        <a:lumMod val="40000"/>
                        <a:lumOff val="60000"/>
                      </a:schemeClr>
                    </a:solidFill>
                  </a:tcPr>
                </a:tc>
                <a:tc>
                  <a:txBody>
                    <a:bodyPr/>
                    <a:lstStyle/>
                    <a:p>
                      <a:pPr algn="r"/>
                      <a:r>
                        <a:rPr lang="en-US" sz="1200" dirty="0" smtClean="0"/>
                        <a:t>100.00%</a:t>
                      </a:r>
                      <a:endParaRPr lang="en-US" sz="1200" dirty="0"/>
                    </a:p>
                  </a:txBody>
                  <a:tcPr>
                    <a:solidFill>
                      <a:schemeClr val="accent3">
                        <a:lumMod val="40000"/>
                        <a:lumOff val="60000"/>
                      </a:schemeClr>
                    </a:solidFill>
                  </a:tcPr>
                </a:tc>
              </a:tr>
              <a:tr h="370840">
                <a:tc>
                  <a:txBody>
                    <a:bodyPr/>
                    <a:lstStyle/>
                    <a:p>
                      <a:r>
                        <a:rPr lang="en-US" sz="1200" dirty="0" smtClean="0"/>
                        <a:t>Classified 401K Match</a:t>
                      </a:r>
                      <a:endParaRPr lang="en-US" sz="1200" dirty="0"/>
                    </a:p>
                  </a:txBody>
                  <a:tcPr/>
                </a:tc>
                <a:tc>
                  <a:txBody>
                    <a:bodyPr/>
                    <a:lstStyle/>
                    <a:p>
                      <a:pPr algn="ctr"/>
                      <a:r>
                        <a:rPr lang="en-US" sz="1200" dirty="0" smtClean="0"/>
                        <a:t>207</a:t>
                      </a:r>
                      <a:endParaRPr lang="en-US" sz="1200" dirty="0"/>
                    </a:p>
                  </a:txBody>
                  <a:tcPr/>
                </a:tc>
                <a:tc>
                  <a:txBody>
                    <a:bodyPr/>
                    <a:lstStyle/>
                    <a:p>
                      <a:pPr algn="r"/>
                      <a:r>
                        <a:rPr lang="en-US" sz="1200" dirty="0" smtClean="0"/>
                        <a:t>$2,828</a:t>
                      </a:r>
                      <a:endParaRPr lang="en-US" sz="1200" dirty="0"/>
                    </a:p>
                  </a:txBody>
                  <a:tcPr/>
                </a:tc>
                <a:tc>
                  <a:txBody>
                    <a:bodyPr/>
                    <a:lstStyle/>
                    <a:p>
                      <a:pPr algn="r"/>
                      <a:r>
                        <a:rPr lang="en-US" sz="1200" dirty="0" smtClean="0"/>
                        <a:t>$0</a:t>
                      </a:r>
                      <a:endParaRPr lang="en-US" sz="1200" dirty="0"/>
                    </a:p>
                  </a:txBody>
                  <a:tcPr/>
                </a:tc>
                <a:tc>
                  <a:txBody>
                    <a:bodyPr/>
                    <a:lstStyle/>
                    <a:p>
                      <a:pPr algn="r"/>
                      <a:r>
                        <a:rPr lang="en-US" sz="1200" dirty="0" smtClean="0"/>
                        <a:t>$2,828</a:t>
                      </a:r>
                      <a:endParaRPr lang="en-US" sz="1200" dirty="0"/>
                    </a:p>
                  </a:txBody>
                  <a:tcPr>
                    <a:solidFill>
                      <a:schemeClr val="accent3">
                        <a:lumMod val="40000"/>
                        <a:lumOff val="60000"/>
                      </a:schemeClr>
                    </a:solidFill>
                  </a:tcPr>
                </a:tc>
                <a:tc>
                  <a:txBody>
                    <a:bodyPr/>
                    <a:lstStyle/>
                    <a:p>
                      <a:pPr algn="r"/>
                      <a:r>
                        <a:rPr lang="en-US" sz="1200" dirty="0" smtClean="0"/>
                        <a:t>100.00%</a:t>
                      </a:r>
                      <a:endParaRPr lang="en-US" sz="1200" dirty="0"/>
                    </a:p>
                  </a:txBody>
                  <a:tcPr>
                    <a:solidFill>
                      <a:schemeClr val="accent3">
                        <a:lumMod val="40000"/>
                        <a:lumOff val="60000"/>
                      </a:schemeClr>
                    </a:solidFill>
                  </a:tcPr>
                </a:tc>
              </a:tr>
              <a:tr h="370840">
                <a:tc>
                  <a:txBody>
                    <a:bodyPr/>
                    <a:lstStyle/>
                    <a:p>
                      <a:r>
                        <a:rPr lang="en-US" sz="1200" dirty="0" smtClean="0"/>
                        <a:t>Equipment Rental</a:t>
                      </a:r>
                      <a:endParaRPr lang="en-US" sz="1200" dirty="0"/>
                    </a:p>
                  </a:txBody>
                  <a:tcPr/>
                </a:tc>
                <a:tc>
                  <a:txBody>
                    <a:bodyPr/>
                    <a:lstStyle/>
                    <a:p>
                      <a:pPr algn="ctr"/>
                      <a:r>
                        <a:rPr lang="en-US" sz="1200" dirty="0" smtClean="0"/>
                        <a:t>207</a:t>
                      </a:r>
                      <a:endParaRPr lang="en-US" sz="1200" dirty="0"/>
                    </a:p>
                  </a:txBody>
                  <a:tcPr/>
                </a:tc>
                <a:tc>
                  <a:txBody>
                    <a:bodyPr/>
                    <a:lstStyle/>
                    <a:p>
                      <a:pPr algn="r"/>
                      <a:r>
                        <a:rPr lang="en-US" sz="1200" dirty="0" smtClean="0"/>
                        <a:t>$3,064</a:t>
                      </a:r>
                      <a:endParaRPr lang="en-US" sz="1200" dirty="0"/>
                    </a:p>
                  </a:txBody>
                  <a:tcPr/>
                </a:tc>
                <a:tc>
                  <a:txBody>
                    <a:bodyPr/>
                    <a:lstStyle/>
                    <a:p>
                      <a:pPr algn="r"/>
                      <a:r>
                        <a:rPr lang="en-US" sz="1200" dirty="0" smtClean="0"/>
                        <a:t>$3,064</a:t>
                      </a:r>
                      <a:endParaRPr lang="en-US" sz="1200" dirty="0"/>
                    </a:p>
                  </a:txBody>
                  <a:tcPr/>
                </a:tc>
                <a:tc>
                  <a:txBody>
                    <a:bodyPr/>
                    <a:lstStyle/>
                    <a:p>
                      <a:pPr algn="r"/>
                      <a:r>
                        <a:rPr lang="en-US" sz="1200" dirty="0" smtClean="0"/>
                        <a:t>$0</a:t>
                      </a:r>
                      <a:endParaRPr lang="en-US" sz="1200" dirty="0"/>
                    </a:p>
                  </a:txBody>
                  <a:tcPr>
                    <a:solidFill>
                      <a:schemeClr val="accent3">
                        <a:lumMod val="40000"/>
                        <a:lumOff val="60000"/>
                      </a:schemeClr>
                    </a:solidFill>
                  </a:tcPr>
                </a:tc>
                <a:tc>
                  <a:txBody>
                    <a:bodyPr/>
                    <a:lstStyle/>
                    <a:p>
                      <a:pPr algn="r"/>
                      <a:r>
                        <a:rPr lang="en-US" sz="1200" dirty="0" smtClean="0"/>
                        <a:t>0.00%</a:t>
                      </a:r>
                    </a:p>
                  </a:txBody>
                  <a:tcPr>
                    <a:solidFill>
                      <a:schemeClr val="accent3">
                        <a:lumMod val="40000"/>
                        <a:lumOff val="60000"/>
                      </a:schemeClr>
                    </a:solidFill>
                  </a:tcPr>
                </a:tc>
              </a:tr>
              <a:tr h="370840">
                <a:tc>
                  <a:txBody>
                    <a:bodyPr/>
                    <a:lstStyle/>
                    <a:p>
                      <a:r>
                        <a:rPr lang="en-US" sz="1200" dirty="0" smtClean="0"/>
                        <a:t>Payments to Insurance Fund</a:t>
                      </a:r>
                      <a:endParaRPr lang="en-US" sz="1200" dirty="0"/>
                    </a:p>
                  </a:txBody>
                  <a:tcPr/>
                </a:tc>
                <a:tc>
                  <a:txBody>
                    <a:bodyPr/>
                    <a:lstStyle/>
                    <a:p>
                      <a:pPr algn="ctr"/>
                      <a:r>
                        <a:rPr lang="en-US" sz="1200" dirty="0" smtClean="0"/>
                        <a:t>207</a:t>
                      </a:r>
                      <a:endParaRPr lang="en-US" sz="1200" dirty="0"/>
                    </a:p>
                  </a:txBody>
                  <a:tcPr/>
                </a:tc>
                <a:tc>
                  <a:txBody>
                    <a:bodyPr/>
                    <a:lstStyle/>
                    <a:p>
                      <a:pPr algn="r"/>
                      <a:r>
                        <a:rPr lang="en-US" sz="1200" dirty="0" smtClean="0"/>
                        <a:t>$31,422</a:t>
                      </a:r>
                      <a:endParaRPr lang="en-US" sz="1200" dirty="0"/>
                    </a:p>
                  </a:txBody>
                  <a:tcPr/>
                </a:tc>
                <a:tc>
                  <a:txBody>
                    <a:bodyPr/>
                    <a:lstStyle/>
                    <a:p>
                      <a:pPr algn="r"/>
                      <a:r>
                        <a:rPr lang="en-US" sz="1200" dirty="0" smtClean="0"/>
                        <a:t>$72,024</a:t>
                      </a:r>
                      <a:endParaRPr lang="en-US" sz="1200" dirty="0"/>
                    </a:p>
                  </a:txBody>
                  <a:tcPr/>
                </a:tc>
                <a:tc>
                  <a:txBody>
                    <a:bodyPr/>
                    <a:lstStyle/>
                    <a:p>
                      <a:pPr algn="r"/>
                      <a:r>
                        <a:rPr lang="en-US" sz="1200" dirty="0" smtClean="0"/>
                        <a:t>-$40,602</a:t>
                      </a:r>
                      <a:endParaRPr lang="en-US" sz="1200" dirty="0"/>
                    </a:p>
                  </a:txBody>
                  <a:tcPr>
                    <a:solidFill>
                      <a:schemeClr val="accent3">
                        <a:lumMod val="40000"/>
                        <a:lumOff val="60000"/>
                      </a:schemeClr>
                    </a:solidFill>
                  </a:tcPr>
                </a:tc>
                <a:tc>
                  <a:txBody>
                    <a:bodyPr/>
                    <a:lstStyle/>
                    <a:p>
                      <a:pPr algn="r"/>
                      <a:r>
                        <a:rPr lang="en-US" sz="1200" dirty="0" smtClean="0"/>
                        <a:t>0.44%</a:t>
                      </a:r>
                      <a:endParaRPr lang="en-US" sz="1200" dirty="0"/>
                    </a:p>
                  </a:txBody>
                  <a:tcPr>
                    <a:solidFill>
                      <a:schemeClr val="accent3">
                        <a:lumMod val="40000"/>
                        <a:lumOff val="60000"/>
                      </a:schemeClr>
                    </a:solidFill>
                  </a:tcPr>
                </a:tc>
              </a:tr>
            </a:tbl>
          </a:graphicData>
        </a:graphic>
      </p:graphicFrame>
      <p:sp>
        <p:nvSpPr>
          <p:cNvPr id="3" name="Slide Number Placeholder 2"/>
          <p:cNvSpPr>
            <a:spLocks noGrp="1"/>
          </p:cNvSpPr>
          <p:nvPr>
            <p:ph type="sldNum" sz="quarter" idx="12"/>
          </p:nvPr>
        </p:nvSpPr>
        <p:spPr/>
        <p:txBody>
          <a:bodyPr/>
          <a:lstStyle/>
          <a:p>
            <a:fld id="{A90A6431-347B-4ED4-BB32-4132A66AF953}" type="slidenum">
              <a:rPr lang="en-US" smtClean="0"/>
              <a:t>3</a:t>
            </a:fld>
            <a:endParaRPr lang="en-US"/>
          </a:p>
        </p:txBody>
      </p:sp>
    </p:spTree>
    <p:extLst>
      <p:ext uri="{BB962C8B-B14F-4D97-AF65-F5344CB8AC3E}">
        <p14:creationId xmlns:p14="http://schemas.microsoft.com/office/powerpoint/2010/main" val="37769327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Operating Budget Request by Activity</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76436290"/>
              </p:ext>
            </p:extLst>
          </p:nvPr>
        </p:nvGraphicFramePr>
        <p:xfrm>
          <a:off x="152400" y="1752600"/>
          <a:ext cx="8839199" cy="4348480"/>
        </p:xfrm>
        <a:graphic>
          <a:graphicData uri="http://schemas.openxmlformats.org/drawingml/2006/table">
            <a:tbl>
              <a:tblPr firstRow="1" bandRow="1">
                <a:tableStyleId>{5940675A-B579-460E-94D1-54222C63F5DA}</a:tableStyleId>
              </a:tblPr>
              <a:tblGrid>
                <a:gridCol w="2286000"/>
                <a:gridCol w="990600"/>
                <a:gridCol w="1905000"/>
                <a:gridCol w="1176421"/>
                <a:gridCol w="1240589"/>
                <a:gridCol w="1240589"/>
              </a:tblGrid>
              <a:tr h="457200">
                <a:tc>
                  <a:txBody>
                    <a:bodyPr/>
                    <a:lstStyle/>
                    <a:p>
                      <a:r>
                        <a:rPr lang="en-US" sz="1200" dirty="0" smtClean="0"/>
                        <a:t>Activity</a:t>
                      </a:r>
                      <a:r>
                        <a:rPr lang="en-US" sz="1200" baseline="0" dirty="0" smtClean="0"/>
                        <a:t> Name</a:t>
                      </a:r>
                      <a:endParaRPr lang="en-US" sz="1200" dirty="0"/>
                    </a:p>
                  </a:txBody>
                  <a:tcPr anchor="b"/>
                </a:tc>
                <a:tc>
                  <a:txBody>
                    <a:bodyPr/>
                    <a:lstStyle/>
                    <a:p>
                      <a:pPr algn="ctr"/>
                      <a:r>
                        <a:rPr lang="en-US" sz="1200" dirty="0" smtClean="0"/>
                        <a:t>Starting</a:t>
                      </a:r>
                      <a:r>
                        <a:rPr lang="en-US" sz="1200" baseline="0" dirty="0" smtClean="0"/>
                        <a:t> </a:t>
                      </a:r>
                      <a:r>
                        <a:rPr lang="en-US" sz="1200" dirty="0" smtClean="0"/>
                        <a:t>Page Number</a:t>
                      </a:r>
                      <a:endParaRPr lang="en-US" sz="1200" dirty="0"/>
                    </a:p>
                  </a:txBody>
                  <a:tcPr anchor="b"/>
                </a:tc>
                <a:tc>
                  <a:txBody>
                    <a:bodyPr/>
                    <a:lstStyle/>
                    <a:p>
                      <a:pPr algn="ctr"/>
                      <a:r>
                        <a:rPr lang="en-US" sz="1200" dirty="0" smtClean="0"/>
                        <a:t>FY 14-15 Mayor’s Request</a:t>
                      </a:r>
                      <a:endParaRPr lang="en-US" sz="1200" dirty="0"/>
                    </a:p>
                  </a:txBody>
                  <a:tcPr anchor="b"/>
                </a:tc>
                <a:tc>
                  <a:txBody>
                    <a:bodyPr/>
                    <a:lstStyle/>
                    <a:p>
                      <a:pPr algn="ctr"/>
                      <a:r>
                        <a:rPr lang="en-US" sz="1200" dirty="0" smtClean="0"/>
                        <a:t>FY 13-14 Adopted</a:t>
                      </a:r>
                      <a:endParaRPr lang="en-US" sz="1200" dirty="0"/>
                    </a:p>
                  </a:txBody>
                  <a:tcPr anchor="b"/>
                </a:tc>
                <a:tc>
                  <a:txBody>
                    <a:bodyPr/>
                    <a:lstStyle/>
                    <a:p>
                      <a:pPr algn="ctr"/>
                      <a:r>
                        <a:rPr lang="en-US" sz="1200" dirty="0" smtClean="0"/>
                        <a:t>$</a:t>
                      </a:r>
                      <a:r>
                        <a:rPr lang="en-US" sz="1200" baseline="0" dirty="0" smtClean="0"/>
                        <a:t> Change</a:t>
                      </a:r>
                      <a:endParaRPr lang="en-US" sz="1200" dirty="0"/>
                    </a:p>
                  </a:txBody>
                  <a:tcPr anchor="b">
                    <a:solidFill>
                      <a:schemeClr val="accent3">
                        <a:lumMod val="40000"/>
                        <a:lumOff val="60000"/>
                      </a:schemeClr>
                    </a:solidFill>
                  </a:tcPr>
                </a:tc>
                <a:tc>
                  <a:txBody>
                    <a:bodyPr/>
                    <a:lstStyle/>
                    <a:p>
                      <a:pPr algn="ctr"/>
                      <a:r>
                        <a:rPr lang="en-US" sz="1200" dirty="0" smtClean="0"/>
                        <a:t>% Change</a:t>
                      </a:r>
                      <a:endParaRPr lang="en-US" sz="1200" dirty="0"/>
                    </a:p>
                  </a:txBody>
                  <a:tcPr anchor="b">
                    <a:solidFill>
                      <a:schemeClr val="accent3">
                        <a:lumMod val="40000"/>
                        <a:lumOff val="60000"/>
                      </a:schemeClr>
                    </a:solidFill>
                  </a:tcPr>
                </a:tc>
              </a:tr>
              <a:tr h="370840">
                <a:tc>
                  <a:txBody>
                    <a:bodyPr/>
                    <a:lstStyle/>
                    <a:p>
                      <a:r>
                        <a:rPr lang="en-US" sz="1200" dirty="0" smtClean="0"/>
                        <a:t>Telephone</a:t>
                      </a:r>
                      <a:endParaRPr lang="en-US" sz="1200" dirty="0"/>
                    </a:p>
                  </a:txBody>
                  <a:tcPr/>
                </a:tc>
                <a:tc>
                  <a:txBody>
                    <a:bodyPr/>
                    <a:lstStyle/>
                    <a:p>
                      <a:pPr algn="ctr"/>
                      <a:r>
                        <a:rPr lang="en-US" sz="1200" dirty="0" smtClean="0"/>
                        <a:t>207</a:t>
                      </a:r>
                      <a:endParaRPr lang="en-US" sz="1200" dirty="0"/>
                    </a:p>
                  </a:txBody>
                  <a:tcPr/>
                </a:tc>
                <a:tc>
                  <a:txBody>
                    <a:bodyPr/>
                    <a:lstStyle/>
                    <a:p>
                      <a:pPr algn="r"/>
                      <a:r>
                        <a:rPr lang="en-US" sz="1200" dirty="0" smtClean="0"/>
                        <a:t>$4,975</a:t>
                      </a:r>
                      <a:endParaRPr lang="en-US" sz="1200" dirty="0"/>
                    </a:p>
                  </a:txBody>
                  <a:tcPr/>
                </a:tc>
                <a:tc>
                  <a:txBody>
                    <a:bodyPr/>
                    <a:lstStyle/>
                    <a:p>
                      <a:pPr algn="r"/>
                      <a:r>
                        <a:rPr lang="en-US" sz="1200" dirty="0" smtClean="0"/>
                        <a:t>$4,975</a:t>
                      </a:r>
                      <a:endParaRPr lang="en-US" sz="1200" dirty="0"/>
                    </a:p>
                  </a:txBody>
                  <a:tcPr/>
                </a:tc>
                <a:tc>
                  <a:txBody>
                    <a:bodyPr/>
                    <a:lstStyle/>
                    <a:p>
                      <a:pPr algn="r"/>
                      <a:r>
                        <a:rPr lang="en-US" sz="1200" dirty="0" smtClean="0"/>
                        <a:t>$0</a:t>
                      </a:r>
                      <a:endParaRPr lang="en-US" sz="1200" dirty="0"/>
                    </a:p>
                  </a:txBody>
                  <a:tcPr>
                    <a:solidFill>
                      <a:schemeClr val="accent3">
                        <a:lumMod val="40000"/>
                        <a:lumOff val="60000"/>
                      </a:schemeClr>
                    </a:solidFill>
                  </a:tcPr>
                </a:tc>
                <a:tc>
                  <a:txBody>
                    <a:bodyPr/>
                    <a:lstStyle/>
                    <a:p>
                      <a:pPr algn="r"/>
                      <a:r>
                        <a:rPr lang="en-US" sz="1200" dirty="0" smtClean="0"/>
                        <a:t>0.00%</a:t>
                      </a:r>
                    </a:p>
                  </a:txBody>
                  <a:tcPr>
                    <a:solidFill>
                      <a:schemeClr val="accent3">
                        <a:lumMod val="40000"/>
                        <a:lumOff val="60000"/>
                      </a:schemeClr>
                    </a:solidFill>
                  </a:tcPr>
                </a:tc>
              </a:tr>
              <a:tr h="370840">
                <a:tc>
                  <a:txBody>
                    <a:bodyPr/>
                    <a:lstStyle/>
                    <a:p>
                      <a:r>
                        <a:rPr lang="en-US" sz="1200" dirty="0" smtClean="0"/>
                        <a:t>Postage</a:t>
                      </a:r>
                      <a:endParaRPr lang="en-US" sz="1200" dirty="0"/>
                    </a:p>
                  </a:txBody>
                  <a:tcPr/>
                </a:tc>
                <a:tc>
                  <a:txBody>
                    <a:bodyPr/>
                    <a:lstStyle/>
                    <a:p>
                      <a:pPr algn="ctr"/>
                      <a:r>
                        <a:rPr lang="en-US" sz="1200" dirty="0" smtClean="0"/>
                        <a:t>207</a:t>
                      </a:r>
                      <a:endParaRPr lang="en-US" sz="1200" dirty="0"/>
                    </a:p>
                  </a:txBody>
                  <a:tcPr/>
                </a:tc>
                <a:tc>
                  <a:txBody>
                    <a:bodyPr/>
                    <a:lstStyle/>
                    <a:p>
                      <a:pPr algn="r"/>
                      <a:r>
                        <a:rPr lang="en-US" sz="1200" dirty="0" smtClean="0"/>
                        <a:t>$800</a:t>
                      </a:r>
                      <a:endParaRPr lang="en-US" sz="1200" dirty="0"/>
                    </a:p>
                  </a:txBody>
                  <a:tcPr/>
                </a:tc>
                <a:tc>
                  <a:txBody>
                    <a:bodyPr/>
                    <a:lstStyle/>
                    <a:p>
                      <a:pPr algn="r"/>
                      <a:r>
                        <a:rPr lang="en-US" sz="1200" dirty="0" smtClean="0"/>
                        <a:t>$800</a:t>
                      </a:r>
                      <a:endParaRPr lang="en-US" sz="1200" dirty="0"/>
                    </a:p>
                  </a:txBody>
                  <a:tcPr/>
                </a:tc>
                <a:tc>
                  <a:txBody>
                    <a:bodyPr/>
                    <a:lstStyle/>
                    <a:p>
                      <a:pPr algn="r"/>
                      <a:r>
                        <a:rPr lang="en-US" sz="1200" dirty="0" smtClean="0"/>
                        <a:t>$0</a:t>
                      </a:r>
                      <a:endParaRPr lang="en-US" sz="1200" dirty="0"/>
                    </a:p>
                  </a:txBody>
                  <a:tcPr>
                    <a:solidFill>
                      <a:schemeClr val="accent3">
                        <a:lumMod val="40000"/>
                        <a:lumOff val="60000"/>
                      </a:schemeClr>
                    </a:solidFill>
                  </a:tcPr>
                </a:tc>
                <a:tc>
                  <a:txBody>
                    <a:bodyPr/>
                    <a:lstStyle/>
                    <a:p>
                      <a:pPr algn="r"/>
                      <a:r>
                        <a:rPr lang="en-US" sz="1200" dirty="0" smtClean="0"/>
                        <a:t>0.00%</a:t>
                      </a:r>
                    </a:p>
                  </a:txBody>
                  <a:tcPr>
                    <a:solidFill>
                      <a:schemeClr val="accent3">
                        <a:lumMod val="40000"/>
                        <a:lumOff val="60000"/>
                      </a:schemeClr>
                    </a:solidFill>
                  </a:tcPr>
                </a:tc>
              </a:tr>
              <a:tr h="370840">
                <a:tc>
                  <a:txBody>
                    <a:bodyPr/>
                    <a:lstStyle/>
                    <a:p>
                      <a:r>
                        <a:rPr lang="en-US" sz="1200" dirty="0" smtClean="0"/>
                        <a:t>Copying &amp; Printing</a:t>
                      </a:r>
                      <a:endParaRPr lang="en-US" sz="1200" dirty="0"/>
                    </a:p>
                  </a:txBody>
                  <a:tcPr/>
                </a:tc>
                <a:tc>
                  <a:txBody>
                    <a:bodyPr/>
                    <a:lstStyle/>
                    <a:p>
                      <a:pPr algn="ctr"/>
                      <a:r>
                        <a:rPr lang="en-US" sz="1200" dirty="0" smtClean="0"/>
                        <a:t>207</a:t>
                      </a:r>
                      <a:endParaRPr lang="en-US" sz="1200" dirty="0"/>
                    </a:p>
                  </a:txBody>
                  <a:tcPr/>
                </a:tc>
                <a:tc>
                  <a:txBody>
                    <a:bodyPr/>
                    <a:lstStyle/>
                    <a:p>
                      <a:pPr algn="r"/>
                      <a:r>
                        <a:rPr lang="en-US" sz="1200" dirty="0" smtClean="0"/>
                        <a:t>$4,000</a:t>
                      </a:r>
                      <a:endParaRPr lang="en-US" sz="1200" dirty="0"/>
                    </a:p>
                  </a:txBody>
                  <a:tcPr/>
                </a:tc>
                <a:tc>
                  <a:txBody>
                    <a:bodyPr/>
                    <a:lstStyle/>
                    <a:p>
                      <a:pPr algn="r"/>
                      <a:r>
                        <a:rPr lang="en-US" sz="1200" dirty="0" smtClean="0"/>
                        <a:t>$4,000</a:t>
                      </a:r>
                      <a:endParaRPr lang="en-US" sz="1200" dirty="0"/>
                    </a:p>
                  </a:txBody>
                  <a:tcPr/>
                </a:tc>
                <a:tc>
                  <a:txBody>
                    <a:bodyPr/>
                    <a:lstStyle/>
                    <a:p>
                      <a:pPr algn="r"/>
                      <a:r>
                        <a:rPr lang="en-US" sz="1200" dirty="0" smtClean="0"/>
                        <a:t>$0</a:t>
                      </a:r>
                      <a:endParaRPr lang="en-US" sz="1200" dirty="0"/>
                    </a:p>
                  </a:txBody>
                  <a:tcPr>
                    <a:solidFill>
                      <a:schemeClr val="accent3">
                        <a:lumMod val="40000"/>
                        <a:lumOff val="60000"/>
                      </a:schemeClr>
                    </a:solidFill>
                  </a:tcPr>
                </a:tc>
                <a:tc>
                  <a:txBody>
                    <a:bodyPr/>
                    <a:lstStyle/>
                    <a:p>
                      <a:pPr algn="r"/>
                      <a:r>
                        <a:rPr lang="en-US" sz="1200" dirty="0" smtClean="0"/>
                        <a:t>0.00%</a:t>
                      </a:r>
                    </a:p>
                  </a:txBody>
                  <a:tcPr>
                    <a:solidFill>
                      <a:schemeClr val="accent3">
                        <a:lumMod val="40000"/>
                        <a:lumOff val="60000"/>
                      </a:schemeClr>
                    </a:solidFill>
                  </a:tcPr>
                </a:tc>
              </a:tr>
              <a:tr h="370840">
                <a:tc>
                  <a:txBody>
                    <a:bodyPr/>
                    <a:lstStyle/>
                    <a:p>
                      <a:r>
                        <a:rPr lang="en-US" sz="1200" dirty="0" smtClean="0"/>
                        <a:t>Office Supplies &amp; Expenses</a:t>
                      </a:r>
                      <a:endParaRPr lang="en-US" sz="1200" dirty="0"/>
                    </a:p>
                  </a:txBody>
                  <a:tcPr/>
                </a:tc>
                <a:tc>
                  <a:txBody>
                    <a:bodyPr/>
                    <a:lstStyle/>
                    <a:p>
                      <a:pPr algn="ctr"/>
                      <a:r>
                        <a:rPr lang="en-US" sz="1200" dirty="0" smtClean="0"/>
                        <a:t>207</a:t>
                      </a:r>
                      <a:endParaRPr lang="en-US" sz="1200" dirty="0"/>
                    </a:p>
                  </a:txBody>
                  <a:tcPr/>
                </a:tc>
                <a:tc>
                  <a:txBody>
                    <a:bodyPr/>
                    <a:lstStyle/>
                    <a:p>
                      <a:pPr algn="r"/>
                      <a:r>
                        <a:rPr lang="en-US" sz="1200" dirty="0" smtClean="0"/>
                        <a:t>$16,420</a:t>
                      </a:r>
                      <a:endParaRPr lang="en-US" sz="1200" dirty="0"/>
                    </a:p>
                  </a:txBody>
                  <a:tcPr/>
                </a:tc>
                <a:tc>
                  <a:txBody>
                    <a:bodyPr/>
                    <a:lstStyle/>
                    <a:p>
                      <a:pPr algn="r"/>
                      <a:r>
                        <a:rPr lang="en-US" sz="1200" dirty="0" smtClean="0"/>
                        <a:t>$16,420</a:t>
                      </a:r>
                      <a:endParaRPr lang="en-US" sz="1200" dirty="0"/>
                    </a:p>
                  </a:txBody>
                  <a:tcPr/>
                </a:tc>
                <a:tc>
                  <a:txBody>
                    <a:bodyPr/>
                    <a:lstStyle/>
                    <a:p>
                      <a:pPr algn="r"/>
                      <a:r>
                        <a:rPr lang="en-US" sz="1200" dirty="0" smtClean="0"/>
                        <a:t>$0</a:t>
                      </a:r>
                      <a:endParaRPr lang="en-US" sz="1200" dirty="0"/>
                    </a:p>
                  </a:txBody>
                  <a:tcPr>
                    <a:solidFill>
                      <a:schemeClr val="accent3">
                        <a:lumMod val="40000"/>
                        <a:lumOff val="60000"/>
                      </a:schemeClr>
                    </a:solidFill>
                  </a:tcPr>
                </a:tc>
                <a:tc>
                  <a:txBody>
                    <a:bodyPr/>
                    <a:lstStyle/>
                    <a:p>
                      <a:pPr algn="r"/>
                      <a:r>
                        <a:rPr lang="en-US" sz="1200" dirty="0" smtClean="0"/>
                        <a:t>0.00%</a:t>
                      </a:r>
                    </a:p>
                  </a:txBody>
                  <a:tcPr>
                    <a:solidFill>
                      <a:schemeClr val="accent3">
                        <a:lumMod val="40000"/>
                        <a:lumOff val="60000"/>
                      </a:schemeClr>
                    </a:solidFill>
                  </a:tcPr>
                </a:tc>
              </a:tr>
              <a:tr h="370840">
                <a:tc>
                  <a:txBody>
                    <a:bodyPr/>
                    <a:lstStyle/>
                    <a:p>
                      <a:r>
                        <a:rPr lang="en-US" sz="1200" dirty="0" smtClean="0"/>
                        <a:t>Vehicle Maintenance</a:t>
                      </a:r>
                      <a:endParaRPr lang="en-US" sz="1200" dirty="0"/>
                    </a:p>
                  </a:txBody>
                  <a:tcPr/>
                </a:tc>
                <a:tc>
                  <a:txBody>
                    <a:bodyPr/>
                    <a:lstStyle/>
                    <a:p>
                      <a:pPr algn="ctr"/>
                      <a:r>
                        <a:rPr lang="en-US" sz="1200" dirty="0" smtClean="0"/>
                        <a:t>207</a:t>
                      </a:r>
                      <a:endParaRPr lang="en-US" sz="1200" dirty="0"/>
                    </a:p>
                  </a:txBody>
                  <a:tcPr/>
                </a:tc>
                <a:tc>
                  <a:txBody>
                    <a:bodyPr/>
                    <a:lstStyle/>
                    <a:p>
                      <a:pPr algn="r"/>
                      <a:r>
                        <a:rPr lang="en-US" sz="1200" dirty="0" smtClean="0"/>
                        <a:t>$500</a:t>
                      </a:r>
                      <a:endParaRPr lang="en-US" sz="1200" dirty="0"/>
                    </a:p>
                  </a:txBody>
                  <a:tcPr/>
                </a:tc>
                <a:tc>
                  <a:txBody>
                    <a:bodyPr/>
                    <a:lstStyle/>
                    <a:p>
                      <a:pPr algn="r"/>
                      <a:r>
                        <a:rPr lang="en-US" sz="1200" dirty="0" smtClean="0"/>
                        <a:t>$500</a:t>
                      </a:r>
                      <a:endParaRPr lang="en-US" sz="1200" dirty="0"/>
                    </a:p>
                  </a:txBody>
                  <a:tcPr/>
                </a:tc>
                <a:tc>
                  <a:txBody>
                    <a:bodyPr/>
                    <a:lstStyle/>
                    <a:p>
                      <a:pPr algn="r"/>
                      <a:r>
                        <a:rPr lang="en-US" sz="1200" dirty="0" smtClean="0"/>
                        <a:t>$0</a:t>
                      </a:r>
                      <a:endParaRPr lang="en-US" sz="1200" dirty="0"/>
                    </a:p>
                  </a:txBody>
                  <a:tcPr>
                    <a:solidFill>
                      <a:schemeClr val="accent3">
                        <a:lumMod val="40000"/>
                        <a:lumOff val="60000"/>
                      </a:schemeClr>
                    </a:solidFill>
                  </a:tcPr>
                </a:tc>
                <a:tc>
                  <a:txBody>
                    <a:bodyPr/>
                    <a:lstStyle/>
                    <a:p>
                      <a:pPr algn="r"/>
                      <a:r>
                        <a:rPr lang="en-US" sz="1200" dirty="0" smtClean="0"/>
                        <a:t>0.00%</a:t>
                      </a:r>
                    </a:p>
                  </a:txBody>
                  <a:tcPr>
                    <a:solidFill>
                      <a:schemeClr val="accent3">
                        <a:lumMod val="40000"/>
                        <a:lumOff val="60000"/>
                      </a:schemeClr>
                    </a:solidFill>
                  </a:tcPr>
                </a:tc>
              </a:tr>
              <a:tr h="370840">
                <a:tc>
                  <a:txBody>
                    <a:bodyPr/>
                    <a:lstStyle/>
                    <a:p>
                      <a:endParaRPr lang="en-US" sz="1200" dirty="0"/>
                    </a:p>
                  </a:txBody>
                  <a:tcPr/>
                </a:tc>
                <a:tc>
                  <a:txBody>
                    <a:bodyPr/>
                    <a:lstStyle/>
                    <a:p>
                      <a:endParaRPr lang="en-US" sz="1200" dirty="0"/>
                    </a:p>
                  </a:txBody>
                  <a:tcPr/>
                </a:tc>
                <a:tc>
                  <a:txBody>
                    <a:bodyPr/>
                    <a:lstStyle/>
                    <a:p>
                      <a:endParaRPr lang="en-US" sz="1200" dirty="0"/>
                    </a:p>
                  </a:txBody>
                  <a:tcPr/>
                </a:tc>
                <a:tc>
                  <a:txBody>
                    <a:bodyPr/>
                    <a:lstStyle/>
                    <a:p>
                      <a:endParaRPr lang="en-US" sz="1200" dirty="0"/>
                    </a:p>
                  </a:txBody>
                  <a:tcPr/>
                </a:tc>
                <a:tc>
                  <a:txBody>
                    <a:bodyPr/>
                    <a:lstStyle/>
                    <a:p>
                      <a:endParaRPr lang="en-US" sz="1200" dirty="0"/>
                    </a:p>
                  </a:txBody>
                  <a:tcPr>
                    <a:solidFill>
                      <a:schemeClr val="accent3">
                        <a:lumMod val="40000"/>
                        <a:lumOff val="60000"/>
                      </a:schemeClr>
                    </a:solidFill>
                  </a:tcPr>
                </a:tc>
                <a:tc>
                  <a:txBody>
                    <a:bodyPr/>
                    <a:lstStyle/>
                    <a:p>
                      <a:endParaRPr lang="en-US" sz="1200" dirty="0"/>
                    </a:p>
                  </a:txBody>
                  <a:tcPr>
                    <a:solidFill>
                      <a:schemeClr val="accent3">
                        <a:lumMod val="40000"/>
                        <a:lumOff val="60000"/>
                      </a:schemeClr>
                    </a:solidFill>
                  </a:tcPr>
                </a:tc>
              </a:tr>
              <a:tr h="370840">
                <a:tc>
                  <a:txBody>
                    <a:bodyPr/>
                    <a:lstStyle/>
                    <a:p>
                      <a:endParaRPr lang="en-US" sz="1200" dirty="0"/>
                    </a:p>
                  </a:txBody>
                  <a:tcPr/>
                </a:tc>
                <a:tc>
                  <a:txBody>
                    <a:bodyPr/>
                    <a:lstStyle/>
                    <a:p>
                      <a:endParaRPr lang="en-US" sz="1200" dirty="0"/>
                    </a:p>
                  </a:txBody>
                  <a:tcPr/>
                </a:tc>
                <a:tc>
                  <a:txBody>
                    <a:bodyPr/>
                    <a:lstStyle/>
                    <a:p>
                      <a:endParaRPr lang="en-US" sz="1200" dirty="0"/>
                    </a:p>
                  </a:txBody>
                  <a:tcPr/>
                </a:tc>
                <a:tc>
                  <a:txBody>
                    <a:bodyPr/>
                    <a:lstStyle/>
                    <a:p>
                      <a:endParaRPr lang="en-US" sz="1200" dirty="0"/>
                    </a:p>
                  </a:txBody>
                  <a:tcPr/>
                </a:tc>
                <a:tc>
                  <a:txBody>
                    <a:bodyPr/>
                    <a:lstStyle/>
                    <a:p>
                      <a:endParaRPr lang="en-US" sz="1200" dirty="0"/>
                    </a:p>
                  </a:txBody>
                  <a:tcPr>
                    <a:solidFill>
                      <a:schemeClr val="accent3">
                        <a:lumMod val="40000"/>
                        <a:lumOff val="60000"/>
                      </a:schemeClr>
                    </a:solidFill>
                  </a:tcPr>
                </a:tc>
                <a:tc>
                  <a:txBody>
                    <a:bodyPr/>
                    <a:lstStyle/>
                    <a:p>
                      <a:endParaRPr lang="en-US" sz="1200" dirty="0"/>
                    </a:p>
                  </a:txBody>
                  <a:tcPr>
                    <a:solidFill>
                      <a:schemeClr val="accent3">
                        <a:lumMod val="40000"/>
                        <a:lumOff val="60000"/>
                      </a:schemeClr>
                    </a:solidFill>
                  </a:tcPr>
                </a:tc>
              </a:tr>
              <a:tr h="370840">
                <a:tc>
                  <a:txBody>
                    <a:bodyPr/>
                    <a:lstStyle/>
                    <a:p>
                      <a:endParaRPr lang="en-US" sz="1200" dirty="0"/>
                    </a:p>
                  </a:txBody>
                  <a:tcPr/>
                </a:tc>
                <a:tc>
                  <a:txBody>
                    <a:bodyPr/>
                    <a:lstStyle/>
                    <a:p>
                      <a:endParaRPr lang="en-US" sz="1200" dirty="0"/>
                    </a:p>
                  </a:txBody>
                  <a:tcPr/>
                </a:tc>
                <a:tc>
                  <a:txBody>
                    <a:bodyPr/>
                    <a:lstStyle/>
                    <a:p>
                      <a:endParaRPr lang="en-US" sz="1200" dirty="0"/>
                    </a:p>
                  </a:txBody>
                  <a:tcPr/>
                </a:tc>
                <a:tc>
                  <a:txBody>
                    <a:bodyPr/>
                    <a:lstStyle/>
                    <a:p>
                      <a:endParaRPr lang="en-US" sz="1200" dirty="0"/>
                    </a:p>
                  </a:txBody>
                  <a:tcPr/>
                </a:tc>
                <a:tc>
                  <a:txBody>
                    <a:bodyPr/>
                    <a:lstStyle/>
                    <a:p>
                      <a:endParaRPr lang="en-US" sz="1200" dirty="0"/>
                    </a:p>
                  </a:txBody>
                  <a:tcPr>
                    <a:solidFill>
                      <a:schemeClr val="accent3">
                        <a:lumMod val="40000"/>
                        <a:lumOff val="60000"/>
                      </a:schemeClr>
                    </a:solidFill>
                  </a:tcPr>
                </a:tc>
                <a:tc>
                  <a:txBody>
                    <a:bodyPr/>
                    <a:lstStyle/>
                    <a:p>
                      <a:endParaRPr lang="en-US" sz="1200" dirty="0"/>
                    </a:p>
                  </a:txBody>
                  <a:tcPr>
                    <a:solidFill>
                      <a:schemeClr val="accent3">
                        <a:lumMod val="40000"/>
                        <a:lumOff val="60000"/>
                      </a:schemeClr>
                    </a:solidFill>
                  </a:tcPr>
                </a:tc>
              </a:tr>
              <a:tr h="370840">
                <a:tc>
                  <a:txBody>
                    <a:bodyPr/>
                    <a:lstStyle/>
                    <a:p>
                      <a:endParaRPr lang="en-US" sz="1200" dirty="0"/>
                    </a:p>
                  </a:txBody>
                  <a:tcPr/>
                </a:tc>
                <a:tc>
                  <a:txBody>
                    <a:bodyPr/>
                    <a:lstStyle/>
                    <a:p>
                      <a:endParaRPr lang="en-US" sz="1200" dirty="0"/>
                    </a:p>
                  </a:txBody>
                  <a:tcPr/>
                </a:tc>
                <a:tc>
                  <a:txBody>
                    <a:bodyPr/>
                    <a:lstStyle/>
                    <a:p>
                      <a:endParaRPr lang="en-US" sz="1200" dirty="0"/>
                    </a:p>
                  </a:txBody>
                  <a:tcPr/>
                </a:tc>
                <a:tc>
                  <a:txBody>
                    <a:bodyPr/>
                    <a:lstStyle/>
                    <a:p>
                      <a:endParaRPr lang="en-US" sz="1200" dirty="0"/>
                    </a:p>
                  </a:txBody>
                  <a:tcPr/>
                </a:tc>
                <a:tc>
                  <a:txBody>
                    <a:bodyPr/>
                    <a:lstStyle/>
                    <a:p>
                      <a:endParaRPr lang="en-US" sz="1200" dirty="0"/>
                    </a:p>
                  </a:txBody>
                  <a:tcPr>
                    <a:solidFill>
                      <a:schemeClr val="accent3">
                        <a:lumMod val="40000"/>
                        <a:lumOff val="60000"/>
                      </a:schemeClr>
                    </a:solidFill>
                  </a:tcPr>
                </a:tc>
                <a:tc>
                  <a:txBody>
                    <a:bodyPr/>
                    <a:lstStyle/>
                    <a:p>
                      <a:endParaRPr lang="en-US" sz="1200" dirty="0"/>
                    </a:p>
                  </a:txBody>
                  <a:tcPr>
                    <a:solidFill>
                      <a:schemeClr val="accent3">
                        <a:lumMod val="40000"/>
                        <a:lumOff val="60000"/>
                      </a:schemeClr>
                    </a:solidFill>
                  </a:tcPr>
                </a:tc>
              </a:tr>
              <a:tr h="370840">
                <a:tc>
                  <a:txBody>
                    <a:bodyPr/>
                    <a:lstStyle/>
                    <a:p>
                      <a:endParaRPr lang="en-US" sz="1200" dirty="0"/>
                    </a:p>
                  </a:txBody>
                  <a:tcPr/>
                </a:tc>
                <a:tc>
                  <a:txBody>
                    <a:bodyPr/>
                    <a:lstStyle/>
                    <a:p>
                      <a:endParaRPr lang="en-US" sz="1200" dirty="0"/>
                    </a:p>
                  </a:txBody>
                  <a:tcPr/>
                </a:tc>
                <a:tc>
                  <a:txBody>
                    <a:bodyPr/>
                    <a:lstStyle/>
                    <a:p>
                      <a:endParaRPr lang="en-US" sz="1200" dirty="0"/>
                    </a:p>
                  </a:txBody>
                  <a:tcPr/>
                </a:tc>
                <a:tc>
                  <a:txBody>
                    <a:bodyPr/>
                    <a:lstStyle/>
                    <a:p>
                      <a:endParaRPr lang="en-US" sz="1200" dirty="0"/>
                    </a:p>
                  </a:txBody>
                  <a:tcPr/>
                </a:tc>
                <a:tc>
                  <a:txBody>
                    <a:bodyPr/>
                    <a:lstStyle/>
                    <a:p>
                      <a:endParaRPr lang="en-US" sz="1200" dirty="0"/>
                    </a:p>
                  </a:txBody>
                  <a:tcPr>
                    <a:solidFill>
                      <a:schemeClr val="accent3">
                        <a:lumMod val="40000"/>
                        <a:lumOff val="60000"/>
                      </a:schemeClr>
                    </a:solidFill>
                  </a:tcPr>
                </a:tc>
                <a:tc>
                  <a:txBody>
                    <a:bodyPr/>
                    <a:lstStyle/>
                    <a:p>
                      <a:endParaRPr lang="en-US" sz="1200" dirty="0"/>
                    </a:p>
                  </a:txBody>
                  <a:tcPr>
                    <a:solidFill>
                      <a:schemeClr val="accent3">
                        <a:lumMod val="40000"/>
                        <a:lumOff val="60000"/>
                      </a:schemeClr>
                    </a:solidFill>
                  </a:tcPr>
                </a:tc>
              </a:tr>
            </a:tbl>
          </a:graphicData>
        </a:graphic>
      </p:graphicFrame>
      <p:sp>
        <p:nvSpPr>
          <p:cNvPr id="3" name="Slide Number Placeholder 2"/>
          <p:cNvSpPr>
            <a:spLocks noGrp="1"/>
          </p:cNvSpPr>
          <p:nvPr>
            <p:ph type="sldNum" sz="quarter" idx="12"/>
          </p:nvPr>
        </p:nvSpPr>
        <p:spPr/>
        <p:txBody>
          <a:bodyPr/>
          <a:lstStyle/>
          <a:p>
            <a:fld id="{A90A6431-347B-4ED4-BB32-4132A66AF953}" type="slidenum">
              <a:rPr lang="en-US" smtClean="0"/>
              <a:t>4</a:t>
            </a:fld>
            <a:endParaRPr lang="en-US"/>
          </a:p>
        </p:txBody>
      </p:sp>
    </p:spTree>
    <p:extLst>
      <p:ext uri="{BB962C8B-B14F-4D97-AF65-F5344CB8AC3E}">
        <p14:creationId xmlns:p14="http://schemas.microsoft.com/office/powerpoint/2010/main" val="135182381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Operational Highlights</a:t>
            </a:r>
            <a:endParaRPr lang="en-US" dirty="0"/>
          </a:p>
        </p:txBody>
      </p:sp>
      <p:sp>
        <p:nvSpPr>
          <p:cNvPr id="3" name="Content Placeholder 2"/>
          <p:cNvSpPr>
            <a:spLocks noGrp="1"/>
          </p:cNvSpPr>
          <p:nvPr>
            <p:ph idx="1"/>
          </p:nvPr>
        </p:nvSpPr>
        <p:spPr/>
        <p:txBody>
          <a:bodyPr/>
          <a:lstStyle/>
          <a:p>
            <a:r>
              <a:rPr lang="en-US" dirty="0" smtClean="0"/>
              <a:t>Continue to hold bi-monthly staff meetings with managers to implement cost reduction programs, efficiency improvements and allocation of resources.</a:t>
            </a:r>
          </a:p>
          <a:p>
            <a:r>
              <a:rPr lang="en-US" dirty="0" smtClean="0"/>
              <a:t>Coordination of the four support staff personnel to handle administrative support functions in a collaborated effort to meet the day-to-day administrative/clerical operations for the entire Operations Department.</a:t>
            </a:r>
            <a:endParaRPr lang="en-US" dirty="0"/>
          </a:p>
        </p:txBody>
      </p:sp>
      <p:sp>
        <p:nvSpPr>
          <p:cNvPr id="4" name="Slide Number Placeholder 3"/>
          <p:cNvSpPr>
            <a:spLocks noGrp="1"/>
          </p:cNvSpPr>
          <p:nvPr>
            <p:ph type="sldNum" sz="quarter" idx="12"/>
          </p:nvPr>
        </p:nvSpPr>
        <p:spPr/>
        <p:txBody>
          <a:bodyPr/>
          <a:lstStyle/>
          <a:p>
            <a:fld id="{A90A6431-347B-4ED4-BB32-4132A66AF953}" type="slidenum">
              <a:rPr lang="en-US" smtClean="0"/>
              <a:t>5</a:t>
            </a:fld>
            <a:endParaRPr lang="en-US"/>
          </a:p>
        </p:txBody>
      </p:sp>
    </p:spTree>
    <p:extLst>
      <p:ext uri="{BB962C8B-B14F-4D97-AF65-F5344CB8AC3E}">
        <p14:creationId xmlns:p14="http://schemas.microsoft.com/office/powerpoint/2010/main" val="259792078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Financial Highlights</a:t>
            </a:r>
            <a:endParaRPr lang="en-US" dirty="0"/>
          </a:p>
        </p:txBody>
      </p:sp>
      <p:sp>
        <p:nvSpPr>
          <p:cNvPr id="3" name="Content Placeholder 2"/>
          <p:cNvSpPr>
            <a:spLocks noGrp="1"/>
          </p:cNvSpPr>
          <p:nvPr>
            <p:ph idx="1"/>
          </p:nvPr>
        </p:nvSpPr>
        <p:spPr/>
        <p:txBody>
          <a:bodyPr>
            <a:normAutofit lnSpcReduction="10000"/>
          </a:bodyPr>
          <a:lstStyle/>
          <a:p>
            <a:r>
              <a:rPr lang="en-US" dirty="0" smtClean="0"/>
              <a:t>The largest impact for this Department is all salary related items with emphasis on:</a:t>
            </a:r>
          </a:p>
          <a:p>
            <a:pPr lvl="1"/>
            <a:r>
              <a:rPr lang="en-US" dirty="0" smtClean="0"/>
              <a:t>Addition of the position of Operations Manager-Parks &amp; Facilities</a:t>
            </a:r>
          </a:p>
          <a:p>
            <a:pPr lvl="1"/>
            <a:r>
              <a:rPr lang="en-US" dirty="0" smtClean="0"/>
              <a:t>Upgrade of the position Executive Secretary to Executive </a:t>
            </a:r>
            <a:r>
              <a:rPr lang="en-US" dirty="0" smtClean="0"/>
              <a:t>Assistant-Operations</a:t>
            </a:r>
            <a:endParaRPr lang="en-US" dirty="0" smtClean="0"/>
          </a:p>
          <a:p>
            <a:pPr lvl="1"/>
            <a:r>
              <a:rPr lang="en-US" dirty="0" smtClean="0"/>
              <a:t>Filling the vacancy of Administration Bureau Chief</a:t>
            </a:r>
          </a:p>
          <a:p>
            <a:r>
              <a:rPr lang="en-US" dirty="0" smtClean="0"/>
              <a:t>Contractual Obligations (pay raises, step increases and longevity payments)</a:t>
            </a:r>
          </a:p>
          <a:p>
            <a:r>
              <a:rPr lang="en-US" dirty="0" smtClean="0"/>
              <a:t>Federal and State regulated payroll expenses.</a:t>
            </a:r>
          </a:p>
          <a:p>
            <a:r>
              <a:rPr lang="en-US" dirty="0" smtClean="0"/>
              <a:t>Overtime is for coverage for the various Board meetings and extra responsibilities required by the support staff due to the loss of four (4) positions over the last three (3) years.</a:t>
            </a:r>
            <a:endParaRPr lang="en-US" dirty="0"/>
          </a:p>
        </p:txBody>
      </p:sp>
      <p:sp>
        <p:nvSpPr>
          <p:cNvPr id="4" name="Slide Number Placeholder 3"/>
          <p:cNvSpPr>
            <a:spLocks noGrp="1"/>
          </p:cNvSpPr>
          <p:nvPr>
            <p:ph type="sldNum" sz="quarter" idx="12"/>
          </p:nvPr>
        </p:nvSpPr>
        <p:spPr/>
        <p:txBody>
          <a:bodyPr/>
          <a:lstStyle/>
          <a:p>
            <a:fld id="{A90A6431-347B-4ED4-BB32-4132A66AF953}" type="slidenum">
              <a:rPr lang="en-US" smtClean="0"/>
              <a:t>6</a:t>
            </a:fld>
            <a:endParaRPr lang="en-US"/>
          </a:p>
        </p:txBody>
      </p:sp>
    </p:spTree>
    <p:extLst>
      <p:ext uri="{BB962C8B-B14F-4D97-AF65-F5344CB8AC3E}">
        <p14:creationId xmlns:p14="http://schemas.microsoft.com/office/powerpoint/2010/main" val="187363348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Cost Management</a:t>
            </a:r>
            <a:endParaRPr lang="en-US" dirty="0"/>
          </a:p>
        </p:txBody>
      </p:sp>
      <p:sp>
        <p:nvSpPr>
          <p:cNvPr id="3" name="Content Placeholder 2"/>
          <p:cNvSpPr>
            <a:spLocks noGrp="1"/>
          </p:cNvSpPr>
          <p:nvPr>
            <p:ph idx="1"/>
          </p:nvPr>
        </p:nvSpPr>
        <p:spPr/>
        <p:txBody>
          <a:bodyPr/>
          <a:lstStyle/>
          <a:p>
            <a:r>
              <a:rPr lang="en-US" dirty="0" smtClean="0"/>
              <a:t>Elimination of outside Management Company to streamline management of Maintenance Division of the Operations Department.</a:t>
            </a:r>
            <a:endParaRPr lang="en-US" dirty="0"/>
          </a:p>
        </p:txBody>
      </p:sp>
      <p:sp>
        <p:nvSpPr>
          <p:cNvPr id="4" name="Slide Number Placeholder 3"/>
          <p:cNvSpPr>
            <a:spLocks noGrp="1"/>
          </p:cNvSpPr>
          <p:nvPr>
            <p:ph type="sldNum" sz="quarter" idx="12"/>
          </p:nvPr>
        </p:nvSpPr>
        <p:spPr/>
        <p:txBody>
          <a:bodyPr/>
          <a:lstStyle/>
          <a:p>
            <a:fld id="{A90A6431-347B-4ED4-BB32-4132A66AF953}" type="slidenum">
              <a:rPr lang="en-US" smtClean="0"/>
              <a:t>7</a:t>
            </a:fld>
            <a:endParaRPr lang="en-US"/>
          </a:p>
        </p:txBody>
      </p:sp>
    </p:spTree>
    <p:extLst>
      <p:ext uri="{BB962C8B-B14F-4D97-AF65-F5344CB8AC3E}">
        <p14:creationId xmlns:p14="http://schemas.microsoft.com/office/powerpoint/2010/main" val="401542075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Significant Requests for 2014-2015</a:t>
            </a:r>
            <a:endParaRPr lang="en-US" dirty="0"/>
          </a:p>
        </p:txBody>
      </p:sp>
      <p:sp>
        <p:nvSpPr>
          <p:cNvPr id="3" name="Content Placeholder 2"/>
          <p:cNvSpPr>
            <a:spLocks noGrp="1"/>
          </p:cNvSpPr>
          <p:nvPr>
            <p:ph idx="1"/>
          </p:nvPr>
        </p:nvSpPr>
        <p:spPr/>
        <p:txBody>
          <a:bodyPr/>
          <a:lstStyle/>
          <a:p>
            <a:r>
              <a:rPr lang="en-US" dirty="0" smtClean="0"/>
              <a:t>The continued funding of a Operations Manager-Parks &amp; Facilities to replace outside management company that oversaw the Maintenance Division.</a:t>
            </a:r>
          </a:p>
          <a:p>
            <a:r>
              <a:rPr lang="en-US" dirty="0" smtClean="0"/>
              <a:t>Filling the vacancy of the Administration Service Bureau Chief.</a:t>
            </a:r>
          </a:p>
          <a:p>
            <a:r>
              <a:rPr lang="en-US" dirty="0" smtClean="0"/>
              <a:t>Upgrading the position of Executive Secretary to Executive </a:t>
            </a:r>
            <a:r>
              <a:rPr lang="en-US" dirty="0" smtClean="0"/>
              <a:t>Assistant-Operations</a:t>
            </a:r>
            <a:r>
              <a:rPr lang="en-US" dirty="0" smtClean="0"/>
              <a:t>.</a:t>
            </a:r>
          </a:p>
          <a:p>
            <a:endParaRPr lang="en-US" dirty="0"/>
          </a:p>
        </p:txBody>
      </p:sp>
      <p:sp>
        <p:nvSpPr>
          <p:cNvPr id="4" name="Slide Number Placeholder 3"/>
          <p:cNvSpPr>
            <a:spLocks noGrp="1"/>
          </p:cNvSpPr>
          <p:nvPr>
            <p:ph type="sldNum" sz="quarter" idx="12"/>
          </p:nvPr>
        </p:nvSpPr>
        <p:spPr/>
        <p:txBody>
          <a:bodyPr/>
          <a:lstStyle/>
          <a:p>
            <a:fld id="{A90A6431-347B-4ED4-BB32-4132A66AF953}" type="slidenum">
              <a:rPr lang="en-US" smtClean="0"/>
              <a:t>8</a:t>
            </a:fld>
            <a:endParaRPr lang="en-US"/>
          </a:p>
        </p:txBody>
      </p:sp>
    </p:spTree>
    <p:extLst>
      <p:ext uri="{BB962C8B-B14F-4D97-AF65-F5344CB8AC3E}">
        <p14:creationId xmlns:p14="http://schemas.microsoft.com/office/powerpoint/2010/main" val="21239626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xecutive">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Executi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Executive</Template>
  <TotalTime>177</TotalTime>
  <Words>500</Words>
  <Application>Microsoft Office PowerPoint</Application>
  <PresentationFormat>On-screen Show (4:3)</PresentationFormat>
  <Paragraphs>142</Paragraphs>
  <Slides>8</Slides>
  <Notes>1</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Executive</vt:lpstr>
      <vt:lpstr>FY 2014-2015  Budget Presentation to Board of Finance</vt:lpstr>
      <vt:lpstr>Summary of Operating Budget Request</vt:lpstr>
      <vt:lpstr>Operating Budget Request by Activity</vt:lpstr>
      <vt:lpstr>Operating Budget Request by Activity</vt:lpstr>
      <vt:lpstr>Operational Highlights</vt:lpstr>
      <vt:lpstr>Financial Highlights</vt:lpstr>
      <vt:lpstr>Cost Management</vt:lpstr>
      <vt:lpstr>Significant Requests for 2014-2015</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FY 2014-2015  Budget Presentation to Board of Finance</dc:title>
  <dc:creator>Lynda</dc:creator>
  <cp:lastModifiedBy>Administrator</cp:lastModifiedBy>
  <cp:revision>17</cp:revision>
  <dcterms:created xsi:type="dcterms:W3CDTF">2014-03-11T16:32:46Z</dcterms:created>
  <dcterms:modified xsi:type="dcterms:W3CDTF">2014-03-14T17:30:39Z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75753864</vt:i4>
  </property>
  <property fmtid="{D5CDD505-2E9C-101B-9397-08002B2CF9AE}" pid="3" name="_NewReviewCycle">
    <vt:lpwstr/>
  </property>
  <property fmtid="{D5CDD505-2E9C-101B-9397-08002B2CF9AE}" pid="4" name="_EmailSubject">
    <vt:lpwstr>Operations Budget </vt:lpwstr>
  </property>
  <property fmtid="{D5CDD505-2E9C-101B-9397-08002B2CF9AE}" pid="5" name="_AuthorEmail">
    <vt:lpwstr>JFahan@StamfordCT.gov</vt:lpwstr>
  </property>
  <property fmtid="{D5CDD505-2E9C-101B-9397-08002B2CF9AE}" pid="6" name="_AuthorEmailDisplayName">
    <vt:lpwstr>Fahan, Jacquie</vt:lpwstr>
  </property>
  <property fmtid="{D5CDD505-2E9C-101B-9397-08002B2CF9AE}" pid="7" name="_PreviousAdHocReviewCycleID">
    <vt:i4>-933693440</vt:i4>
  </property>
</Properties>
</file>