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59" r:id="rId3"/>
    <p:sldId id="257" r:id="rId4"/>
    <p:sldId id="263" r:id="rId5"/>
    <p:sldId id="258"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B00AE-E5B2-4A97-9B07-B274A2899BBB}" type="datetimeFigureOut">
              <a:rPr lang="en-US" smtClean="0"/>
              <a:t>3/14/2014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17E4D-024C-479E-B399-07F3BF0D72DC}" type="slidenum">
              <a:rPr lang="en-US" smtClean="0"/>
              <a:t>2</a:t>
            </a:fld>
            <a:endParaRPr lang="en-US"/>
          </a:p>
        </p:txBody>
      </p:sp>
    </p:spTree>
    <p:extLst>
      <p:ext uri="{BB962C8B-B14F-4D97-AF65-F5344CB8AC3E}">
        <p14:creationId xmlns:p14="http://schemas.microsoft.com/office/powerpoint/2010/main" val="1406860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3/14/2014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3/14/2014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17, 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Administration</a:t>
            </a:r>
          </a:p>
          <a:p>
            <a:r>
              <a:rPr lang="en-US" sz="3200" b="1" i="1" dirty="0" smtClean="0">
                <a:solidFill>
                  <a:schemeClr val="tx1"/>
                </a:solidFill>
                <a:latin typeface="+mn-lt"/>
              </a:rPr>
              <a:t>Ernie Orgera, Director of Operations</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7508457"/>
              </p:ext>
            </p:extLst>
          </p:nvPr>
        </p:nvGraphicFramePr>
        <p:xfrm>
          <a:off x="457200" y="2514600"/>
          <a:ext cx="8229600" cy="293624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Payroll and Operating expenses.)</a:t>
                      </a:r>
                    </a:p>
                  </a:txBody>
                  <a:tcPr/>
                </a:tc>
                <a:tc>
                  <a:txBody>
                    <a:bodyPr/>
                    <a:lstStyle/>
                    <a:p>
                      <a:r>
                        <a:rPr lang="en-US" dirty="0" smtClean="0"/>
                        <a:t>$845,963</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$171,292</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(Reflects only salary request does not include overtime or any other payroll/insurance related items.)</a:t>
                      </a:r>
                      <a:endParaRPr lang="en-US" dirty="0"/>
                    </a:p>
                  </a:txBody>
                  <a:tcPr/>
                </a:tc>
                <a:tc>
                  <a:txBody>
                    <a:bodyPr/>
                    <a:lstStyle/>
                    <a:p>
                      <a:r>
                        <a:rPr lang="en-US" dirty="0" smtClean="0"/>
                        <a:t>$465,182</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$143,625</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7625164"/>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Salaries</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$465,182</a:t>
                      </a:r>
                      <a:endParaRPr lang="en-US" sz="1200" dirty="0"/>
                    </a:p>
                  </a:txBody>
                  <a:tcPr/>
                </a:tc>
                <a:tc>
                  <a:txBody>
                    <a:bodyPr/>
                    <a:lstStyle/>
                    <a:p>
                      <a:pPr algn="r"/>
                      <a:r>
                        <a:rPr lang="en-US" sz="1200" dirty="0" smtClean="0"/>
                        <a:t>$321,557</a:t>
                      </a:r>
                      <a:endParaRPr lang="en-US" sz="1200" dirty="0"/>
                    </a:p>
                  </a:txBody>
                  <a:tcPr/>
                </a:tc>
                <a:tc>
                  <a:txBody>
                    <a:bodyPr/>
                    <a:lstStyle/>
                    <a:p>
                      <a:pPr algn="r"/>
                      <a:r>
                        <a:rPr lang="en-US" sz="1200" dirty="0" smtClean="0"/>
                        <a:t>$143,625</a:t>
                      </a:r>
                      <a:endParaRPr lang="en-US" sz="1200" dirty="0"/>
                    </a:p>
                  </a:txBody>
                  <a:tcPr>
                    <a:solidFill>
                      <a:schemeClr val="accent3">
                        <a:lumMod val="40000"/>
                        <a:lumOff val="60000"/>
                      </a:schemeClr>
                    </a:solidFill>
                  </a:tcPr>
                </a:tc>
                <a:tc>
                  <a:txBody>
                    <a:bodyPr/>
                    <a:lstStyle/>
                    <a:p>
                      <a:pPr algn="r"/>
                      <a:r>
                        <a:rPr lang="en-US" sz="1200" dirty="0" smtClean="0"/>
                        <a:t>1.45%</a:t>
                      </a:r>
                    </a:p>
                  </a:txBody>
                  <a:tcPr>
                    <a:solidFill>
                      <a:schemeClr val="accent3">
                        <a:lumMod val="40000"/>
                        <a:lumOff val="60000"/>
                      </a:schemeClr>
                    </a:solidFill>
                  </a:tcPr>
                </a:tc>
              </a:tr>
              <a:tr h="370840">
                <a:tc>
                  <a:txBody>
                    <a:bodyPr/>
                    <a:lstStyle/>
                    <a:p>
                      <a:r>
                        <a:rPr lang="en-US" sz="1200" dirty="0" smtClean="0"/>
                        <a:t>Overtime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$45,034</a:t>
                      </a:r>
                      <a:endParaRPr lang="en-US" sz="1200" dirty="0"/>
                    </a:p>
                  </a:txBody>
                  <a:tcPr/>
                </a:tc>
                <a:tc>
                  <a:txBody>
                    <a:bodyPr/>
                    <a:lstStyle/>
                    <a:p>
                      <a:pPr algn="r"/>
                      <a:r>
                        <a:rPr lang="en-US" sz="1200" dirty="0" smtClean="0"/>
                        <a:t>$45,034</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Active Medical &amp; Life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$106,814</a:t>
                      </a:r>
                      <a:endParaRPr lang="en-US" sz="1200" dirty="0"/>
                    </a:p>
                  </a:txBody>
                  <a:tcPr/>
                </a:tc>
                <a:tc>
                  <a:txBody>
                    <a:bodyPr/>
                    <a:lstStyle/>
                    <a:p>
                      <a:pPr algn="r"/>
                      <a:r>
                        <a:rPr lang="en-US" sz="1200" dirty="0" smtClean="0"/>
                        <a:t>$102,055</a:t>
                      </a:r>
                      <a:endParaRPr lang="en-US" sz="1200" dirty="0"/>
                    </a:p>
                  </a:txBody>
                  <a:tcPr/>
                </a:tc>
                <a:tc>
                  <a:txBody>
                    <a:bodyPr/>
                    <a:lstStyle/>
                    <a:p>
                      <a:pPr algn="r"/>
                      <a:r>
                        <a:rPr lang="en-US" sz="1200" dirty="0" smtClean="0"/>
                        <a:t>$4,759</a:t>
                      </a:r>
                      <a:endParaRPr lang="en-US" sz="1200" dirty="0"/>
                    </a:p>
                  </a:txBody>
                  <a:tcPr>
                    <a:solidFill>
                      <a:schemeClr val="accent3">
                        <a:lumMod val="40000"/>
                        <a:lumOff val="60000"/>
                      </a:schemeClr>
                    </a:solidFill>
                  </a:tcPr>
                </a:tc>
                <a:tc>
                  <a:txBody>
                    <a:bodyPr/>
                    <a:lstStyle/>
                    <a:p>
                      <a:pPr algn="r"/>
                      <a:r>
                        <a:rPr lang="en-US" sz="1200" dirty="0" smtClean="0"/>
                        <a:t>1.05%</a:t>
                      </a:r>
                      <a:endParaRPr lang="en-US" sz="1200" dirty="0"/>
                    </a:p>
                  </a:txBody>
                  <a:tcPr>
                    <a:solidFill>
                      <a:schemeClr val="accent3">
                        <a:lumMod val="40000"/>
                        <a:lumOff val="60000"/>
                      </a:schemeClr>
                    </a:solidFill>
                  </a:tcPr>
                </a:tc>
              </a:tr>
              <a:tr h="370840">
                <a:tc>
                  <a:txBody>
                    <a:bodyPr/>
                    <a:lstStyle/>
                    <a:p>
                      <a:r>
                        <a:rPr lang="en-US" sz="1200" dirty="0" smtClean="0"/>
                        <a:t>Retiree Medical &amp; Life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$59,590</a:t>
                      </a:r>
                      <a:endParaRPr lang="en-US" sz="1200" dirty="0"/>
                    </a:p>
                  </a:txBody>
                  <a:tcPr/>
                </a:tc>
                <a:tc>
                  <a:txBody>
                    <a:bodyPr/>
                    <a:lstStyle/>
                    <a:p>
                      <a:pPr algn="r"/>
                      <a:r>
                        <a:rPr lang="en-US" sz="1200" dirty="0" smtClean="0"/>
                        <a:t>$76,198</a:t>
                      </a:r>
                      <a:endParaRPr lang="en-US" sz="1200" dirty="0"/>
                    </a:p>
                  </a:txBody>
                  <a:tcPr/>
                </a:tc>
                <a:tc>
                  <a:txBody>
                    <a:bodyPr/>
                    <a:lstStyle/>
                    <a:p>
                      <a:pPr algn="r"/>
                      <a:r>
                        <a:rPr lang="en-US" sz="1200" dirty="0" smtClean="0"/>
                        <a:t>-$16,608</a:t>
                      </a:r>
                      <a:endParaRPr lang="en-US" sz="1200" dirty="0"/>
                    </a:p>
                  </a:txBody>
                  <a:tcPr>
                    <a:solidFill>
                      <a:schemeClr val="accent3">
                        <a:lumMod val="40000"/>
                        <a:lumOff val="60000"/>
                      </a:schemeClr>
                    </a:solidFill>
                  </a:tcPr>
                </a:tc>
                <a:tc>
                  <a:txBody>
                    <a:bodyPr/>
                    <a:lstStyle/>
                    <a:p>
                      <a:pPr algn="r"/>
                      <a:r>
                        <a:rPr lang="en-US" sz="1200" dirty="0" smtClean="0"/>
                        <a:t>0.78%</a:t>
                      </a:r>
                      <a:endParaRPr lang="en-US" sz="1200" dirty="0"/>
                    </a:p>
                  </a:txBody>
                  <a:tcPr>
                    <a:solidFill>
                      <a:schemeClr val="accent3">
                        <a:lumMod val="40000"/>
                        <a:lumOff val="60000"/>
                      </a:schemeClr>
                    </a:solidFill>
                  </a:tcPr>
                </a:tc>
              </a:tr>
              <a:tr h="370840">
                <a:tc>
                  <a:txBody>
                    <a:bodyPr/>
                    <a:lstStyle/>
                    <a:p>
                      <a:r>
                        <a:rPr lang="en-US" sz="1200" dirty="0" smtClean="0"/>
                        <a:t>Social Security</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$39,032</a:t>
                      </a:r>
                      <a:endParaRPr lang="en-US" sz="1200" dirty="0"/>
                    </a:p>
                  </a:txBody>
                  <a:tcPr/>
                </a:tc>
                <a:tc>
                  <a:txBody>
                    <a:bodyPr/>
                    <a:lstStyle/>
                    <a:p>
                      <a:pPr algn="r"/>
                      <a:r>
                        <a:rPr lang="en-US" sz="1200" dirty="0" smtClean="0"/>
                        <a:t>$28,044</a:t>
                      </a:r>
                      <a:endParaRPr lang="en-US" sz="1200" dirty="0"/>
                    </a:p>
                  </a:txBody>
                  <a:tcPr/>
                </a:tc>
                <a:tc>
                  <a:txBody>
                    <a:bodyPr/>
                    <a:lstStyle/>
                    <a:p>
                      <a:pPr algn="r"/>
                      <a:r>
                        <a:rPr lang="en-US" sz="1200" dirty="0" smtClean="0"/>
                        <a:t>$10,988</a:t>
                      </a:r>
                      <a:endParaRPr lang="en-US" sz="1200" dirty="0"/>
                    </a:p>
                  </a:txBody>
                  <a:tcPr>
                    <a:solidFill>
                      <a:schemeClr val="accent3">
                        <a:lumMod val="40000"/>
                        <a:lumOff val="60000"/>
                      </a:schemeClr>
                    </a:solidFill>
                  </a:tcPr>
                </a:tc>
                <a:tc>
                  <a:txBody>
                    <a:bodyPr/>
                    <a:lstStyle/>
                    <a:p>
                      <a:pPr algn="r"/>
                      <a:r>
                        <a:rPr lang="en-US" sz="1200" dirty="0" smtClean="0"/>
                        <a:t>1.39%</a:t>
                      </a:r>
                      <a:endParaRPr lang="en-US" sz="1200" dirty="0"/>
                    </a:p>
                  </a:txBody>
                  <a:tcPr>
                    <a:solidFill>
                      <a:schemeClr val="accent3">
                        <a:lumMod val="40000"/>
                        <a:lumOff val="60000"/>
                      </a:schemeClr>
                    </a:solidFill>
                  </a:tcPr>
                </a:tc>
              </a:tr>
              <a:tr h="370840">
                <a:tc>
                  <a:txBody>
                    <a:bodyPr/>
                    <a:lstStyle/>
                    <a:p>
                      <a:r>
                        <a:rPr lang="en-US" sz="1200" dirty="0" smtClean="0"/>
                        <a:t>Classified Pension Fund</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$55,285</a:t>
                      </a:r>
                      <a:endParaRPr lang="en-US" sz="1200" dirty="0"/>
                    </a:p>
                  </a:txBody>
                  <a:tcPr/>
                </a:tc>
                <a:tc>
                  <a:txBody>
                    <a:bodyPr/>
                    <a:lstStyle/>
                    <a:p>
                      <a:pPr algn="r"/>
                      <a:r>
                        <a:rPr lang="en-US" sz="1200" dirty="0" smtClean="0"/>
                        <a:t>$0</a:t>
                      </a:r>
                      <a:endParaRPr lang="en-US" sz="1200" dirty="0"/>
                    </a:p>
                  </a:txBody>
                  <a:tcPr/>
                </a:tc>
                <a:tc>
                  <a:txBody>
                    <a:bodyPr/>
                    <a:lstStyle/>
                    <a:p>
                      <a:pPr algn="r"/>
                      <a:r>
                        <a:rPr lang="en-US" sz="1200" dirty="0" smtClean="0"/>
                        <a:t>$55,285</a:t>
                      </a:r>
                      <a:endParaRPr lang="en-US" sz="1200" dirty="0"/>
                    </a:p>
                  </a:txBody>
                  <a:tcPr>
                    <a:solidFill>
                      <a:schemeClr val="accent3">
                        <a:lumMod val="40000"/>
                        <a:lumOff val="60000"/>
                      </a:schemeClr>
                    </a:solidFill>
                  </a:tcPr>
                </a:tc>
                <a:tc>
                  <a:txBody>
                    <a:bodyPr/>
                    <a:lstStyle/>
                    <a:p>
                      <a:pPr algn="r"/>
                      <a:r>
                        <a:rPr lang="en-US" sz="1200" dirty="0" smtClean="0"/>
                        <a:t>100.00%</a:t>
                      </a:r>
                      <a:endParaRPr lang="en-US" sz="1200" dirty="0"/>
                    </a:p>
                  </a:txBody>
                  <a:tcPr>
                    <a:solidFill>
                      <a:schemeClr val="accent3">
                        <a:lumMod val="40000"/>
                        <a:lumOff val="60000"/>
                      </a:schemeClr>
                    </a:solidFill>
                  </a:tcPr>
                </a:tc>
              </a:tr>
              <a:tr h="370840">
                <a:tc>
                  <a:txBody>
                    <a:bodyPr/>
                    <a:lstStyle/>
                    <a:p>
                      <a:r>
                        <a:rPr lang="en-US" sz="1200" dirty="0" smtClean="0"/>
                        <a:t>OPEB Contribution</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$11,017</a:t>
                      </a:r>
                      <a:endParaRPr lang="en-US" sz="1200" dirty="0"/>
                    </a:p>
                  </a:txBody>
                  <a:tcPr/>
                </a:tc>
                <a:tc>
                  <a:txBody>
                    <a:bodyPr/>
                    <a:lstStyle/>
                    <a:p>
                      <a:pPr algn="r"/>
                      <a:r>
                        <a:rPr lang="en-US" sz="1200" dirty="0" smtClean="0"/>
                        <a:t>$0</a:t>
                      </a:r>
                      <a:endParaRPr lang="en-US" sz="1200" dirty="0"/>
                    </a:p>
                  </a:txBody>
                  <a:tcPr/>
                </a:tc>
                <a:tc>
                  <a:txBody>
                    <a:bodyPr/>
                    <a:lstStyle/>
                    <a:p>
                      <a:pPr algn="r"/>
                      <a:r>
                        <a:rPr lang="en-US" sz="1200" dirty="0" smtClean="0"/>
                        <a:t>$11,017</a:t>
                      </a:r>
                      <a:endParaRPr lang="en-US" sz="1200" dirty="0"/>
                    </a:p>
                  </a:txBody>
                  <a:tcPr>
                    <a:solidFill>
                      <a:schemeClr val="accent3">
                        <a:lumMod val="40000"/>
                        <a:lumOff val="60000"/>
                      </a:schemeClr>
                    </a:solidFill>
                  </a:tcPr>
                </a:tc>
                <a:tc>
                  <a:txBody>
                    <a:bodyPr/>
                    <a:lstStyle/>
                    <a:p>
                      <a:pPr algn="r"/>
                      <a:r>
                        <a:rPr lang="en-US" sz="1200" dirty="0" smtClean="0"/>
                        <a:t>100.00%</a:t>
                      </a:r>
                      <a:endParaRPr lang="en-US" sz="1200" dirty="0"/>
                    </a:p>
                  </a:txBody>
                  <a:tcPr>
                    <a:solidFill>
                      <a:schemeClr val="accent3">
                        <a:lumMod val="40000"/>
                        <a:lumOff val="60000"/>
                      </a:schemeClr>
                    </a:solidFill>
                  </a:tcPr>
                </a:tc>
              </a:tr>
              <a:tr h="370840">
                <a:tc>
                  <a:txBody>
                    <a:bodyPr/>
                    <a:lstStyle/>
                    <a:p>
                      <a:r>
                        <a:rPr lang="en-US" sz="1200" dirty="0" smtClean="0"/>
                        <a:t>Classified 401K Match</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$2,828</a:t>
                      </a:r>
                      <a:endParaRPr lang="en-US" sz="1200" dirty="0"/>
                    </a:p>
                  </a:txBody>
                  <a:tcPr/>
                </a:tc>
                <a:tc>
                  <a:txBody>
                    <a:bodyPr/>
                    <a:lstStyle/>
                    <a:p>
                      <a:pPr algn="r"/>
                      <a:r>
                        <a:rPr lang="en-US" sz="1200" dirty="0" smtClean="0"/>
                        <a:t>$0</a:t>
                      </a:r>
                      <a:endParaRPr lang="en-US" sz="1200" dirty="0"/>
                    </a:p>
                  </a:txBody>
                  <a:tcPr/>
                </a:tc>
                <a:tc>
                  <a:txBody>
                    <a:bodyPr/>
                    <a:lstStyle/>
                    <a:p>
                      <a:pPr algn="r"/>
                      <a:r>
                        <a:rPr lang="en-US" sz="1200" dirty="0" smtClean="0"/>
                        <a:t>$2,828</a:t>
                      </a:r>
                      <a:endParaRPr lang="en-US" sz="1200" dirty="0"/>
                    </a:p>
                  </a:txBody>
                  <a:tcPr>
                    <a:solidFill>
                      <a:schemeClr val="accent3">
                        <a:lumMod val="40000"/>
                        <a:lumOff val="60000"/>
                      </a:schemeClr>
                    </a:solidFill>
                  </a:tcPr>
                </a:tc>
                <a:tc>
                  <a:txBody>
                    <a:bodyPr/>
                    <a:lstStyle/>
                    <a:p>
                      <a:pPr algn="r"/>
                      <a:r>
                        <a:rPr lang="en-US" sz="1200" dirty="0" smtClean="0"/>
                        <a:t>100.00%</a:t>
                      </a:r>
                      <a:endParaRPr lang="en-US" sz="1200" dirty="0"/>
                    </a:p>
                  </a:txBody>
                  <a:tcPr>
                    <a:solidFill>
                      <a:schemeClr val="accent3">
                        <a:lumMod val="40000"/>
                        <a:lumOff val="60000"/>
                      </a:schemeClr>
                    </a:solidFill>
                  </a:tcPr>
                </a:tc>
              </a:tr>
              <a:tr h="370840">
                <a:tc>
                  <a:txBody>
                    <a:bodyPr/>
                    <a:lstStyle/>
                    <a:p>
                      <a:r>
                        <a:rPr lang="en-US" sz="1200" dirty="0" smtClean="0"/>
                        <a:t>Equipment Rental</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$3,064</a:t>
                      </a:r>
                      <a:endParaRPr lang="en-US" sz="1200" dirty="0"/>
                    </a:p>
                  </a:txBody>
                  <a:tcPr/>
                </a:tc>
                <a:tc>
                  <a:txBody>
                    <a:bodyPr/>
                    <a:lstStyle/>
                    <a:p>
                      <a:pPr algn="r"/>
                      <a:r>
                        <a:rPr lang="en-US" sz="1200" dirty="0" smtClean="0"/>
                        <a:t>$3,064</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Payments to Insurance Fund</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$31,422</a:t>
                      </a:r>
                      <a:endParaRPr lang="en-US" sz="1200" dirty="0"/>
                    </a:p>
                  </a:txBody>
                  <a:tcPr/>
                </a:tc>
                <a:tc>
                  <a:txBody>
                    <a:bodyPr/>
                    <a:lstStyle/>
                    <a:p>
                      <a:pPr algn="r"/>
                      <a:r>
                        <a:rPr lang="en-US" sz="1200" dirty="0" smtClean="0"/>
                        <a:t>$72,024</a:t>
                      </a:r>
                      <a:endParaRPr lang="en-US" sz="1200" dirty="0"/>
                    </a:p>
                  </a:txBody>
                  <a:tcPr/>
                </a:tc>
                <a:tc>
                  <a:txBody>
                    <a:bodyPr/>
                    <a:lstStyle/>
                    <a:p>
                      <a:pPr algn="r"/>
                      <a:r>
                        <a:rPr lang="en-US" sz="1200" dirty="0" smtClean="0"/>
                        <a:t>-$40,602</a:t>
                      </a:r>
                      <a:endParaRPr lang="en-US" sz="1200" dirty="0"/>
                    </a:p>
                  </a:txBody>
                  <a:tcPr>
                    <a:solidFill>
                      <a:schemeClr val="accent3">
                        <a:lumMod val="40000"/>
                        <a:lumOff val="60000"/>
                      </a:schemeClr>
                    </a:solidFill>
                  </a:tcPr>
                </a:tc>
                <a:tc>
                  <a:txBody>
                    <a:bodyPr/>
                    <a:lstStyle/>
                    <a:p>
                      <a:pPr algn="r"/>
                      <a:r>
                        <a:rPr lang="en-US" sz="1200" dirty="0" smtClean="0"/>
                        <a:t>0.44%</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436290"/>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Telephone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$4,975</a:t>
                      </a:r>
                      <a:endParaRPr lang="en-US" sz="1200" dirty="0"/>
                    </a:p>
                  </a:txBody>
                  <a:tcPr/>
                </a:tc>
                <a:tc>
                  <a:txBody>
                    <a:bodyPr/>
                    <a:lstStyle/>
                    <a:p>
                      <a:pPr algn="r"/>
                      <a:r>
                        <a:rPr lang="en-US" sz="1200" dirty="0" smtClean="0"/>
                        <a:t>$4,975</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Postage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$800</a:t>
                      </a:r>
                      <a:endParaRPr lang="en-US" sz="1200" dirty="0"/>
                    </a:p>
                  </a:txBody>
                  <a:tcPr/>
                </a:tc>
                <a:tc>
                  <a:txBody>
                    <a:bodyPr/>
                    <a:lstStyle/>
                    <a:p>
                      <a:pPr algn="r"/>
                      <a:r>
                        <a:rPr lang="en-US" sz="1200" dirty="0" smtClean="0"/>
                        <a:t>$800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Copying &amp; Printing</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$4,000</a:t>
                      </a:r>
                      <a:endParaRPr lang="en-US" sz="1200" dirty="0"/>
                    </a:p>
                  </a:txBody>
                  <a:tcPr/>
                </a:tc>
                <a:tc>
                  <a:txBody>
                    <a:bodyPr/>
                    <a:lstStyle/>
                    <a:p>
                      <a:pPr algn="r"/>
                      <a:r>
                        <a:rPr lang="en-US" sz="1200" dirty="0" smtClean="0"/>
                        <a:t>$4,000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Office Supplies &amp; Expenses</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$16,420</a:t>
                      </a:r>
                      <a:endParaRPr lang="en-US" sz="1200" dirty="0"/>
                    </a:p>
                  </a:txBody>
                  <a:tcPr/>
                </a:tc>
                <a:tc>
                  <a:txBody>
                    <a:bodyPr/>
                    <a:lstStyle/>
                    <a:p>
                      <a:pPr algn="r"/>
                      <a:r>
                        <a:rPr lang="en-US" sz="1200" dirty="0" smtClean="0"/>
                        <a:t>$16,420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r>
                        <a:rPr lang="en-US" sz="1200" dirty="0" smtClean="0"/>
                        <a:t>Vehicle Maintenance</a:t>
                      </a:r>
                      <a:endParaRPr lang="en-US" sz="1200" dirty="0"/>
                    </a:p>
                  </a:txBody>
                  <a:tcPr/>
                </a:tc>
                <a:tc>
                  <a:txBody>
                    <a:bodyPr/>
                    <a:lstStyle/>
                    <a:p>
                      <a:pPr algn="ctr"/>
                      <a:r>
                        <a:rPr lang="en-US" sz="1200" dirty="0" smtClean="0"/>
                        <a:t>207</a:t>
                      </a:r>
                      <a:endParaRPr lang="en-US" sz="1200" dirty="0"/>
                    </a:p>
                  </a:txBody>
                  <a:tcPr/>
                </a:tc>
                <a:tc>
                  <a:txBody>
                    <a:bodyPr/>
                    <a:lstStyle/>
                    <a:p>
                      <a:pPr algn="r"/>
                      <a:r>
                        <a:rPr lang="en-US" sz="1200" dirty="0" smtClean="0"/>
                        <a:t>$500</a:t>
                      </a:r>
                      <a:endParaRPr lang="en-US" sz="1200" dirty="0"/>
                    </a:p>
                  </a:txBody>
                  <a:tcPr/>
                </a:tc>
                <a:tc>
                  <a:txBody>
                    <a:bodyPr/>
                    <a:lstStyle/>
                    <a:p>
                      <a:pPr algn="r"/>
                      <a:r>
                        <a:rPr lang="en-US" sz="1200" dirty="0" smtClean="0"/>
                        <a:t>$500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p>
                  </a:txBody>
                  <a:tcPr>
                    <a:solidFill>
                      <a:schemeClr val="accent3">
                        <a:lumMod val="40000"/>
                        <a:lumOff val="60000"/>
                      </a:schemeClr>
                    </a:solidFill>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3">
                        <a:lumMod val="40000"/>
                        <a:lumOff val="60000"/>
                      </a:schemeClr>
                    </a:solidFill>
                  </a:tcPr>
                </a:tc>
                <a:tc>
                  <a:txBody>
                    <a:bodyPr/>
                    <a:lstStyle/>
                    <a:p>
                      <a:endParaRPr lang="en-US" sz="1200" dirty="0"/>
                    </a:p>
                  </a:txBody>
                  <a:tcPr>
                    <a:solidFill>
                      <a:schemeClr val="accent3">
                        <a:lumMod val="40000"/>
                        <a:lumOff val="60000"/>
                      </a:schemeClr>
                    </a:solidFill>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3">
                        <a:lumMod val="40000"/>
                        <a:lumOff val="60000"/>
                      </a:schemeClr>
                    </a:solidFill>
                  </a:tcPr>
                </a:tc>
                <a:tc>
                  <a:txBody>
                    <a:bodyPr/>
                    <a:lstStyle/>
                    <a:p>
                      <a:endParaRPr lang="en-US" sz="1200" dirty="0"/>
                    </a:p>
                  </a:txBody>
                  <a:tcPr>
                    <a:solidFill>
                      <a:schemeClr val="accent3">
                        <a:lumMod val="40000"/>
                        <a:lumOff val="60000"/>
                      </a:schemeClr>
                    </a:solidFill>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3">
                        <a:lumMod val="40000"/>
                        <a:lumOff val="60000"/>
                      </a:schemeClr>
                    </a:solidFill>
                  </a:tcPr>
                </a:tc>
                <a:tc>
                  <a:txBody>
                    <a:bodyPr/>
                    <a:lstStyle/>
                    <a:p>
                      <a:endParaRPr lang="en-US" sz="1200" dirty="0"/>
                    </a:p>
                  </a:txBody>
                  <a:tcPr>
                    <a:solidFill>
                      <a:schemeClr val="accent3">
                        <a:lumMod val="40000"/>
                        <a:lumOff val="60000"/>
                      </a:schemeClr>
                    </a:solidFill>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3">
                        <a:lumMod val="40000"/>
                        <a:lumOff val="60000"/>
                      </a:schemeClr>
                    </a:solidFill>
                  </a:tcPr>
                </a:tc>
                <a:tc>
                  <a:txBody>
                    <a:bodyPr/>
                    <a:lstStyle/>
                    <a:p>
                      <a:endParaRPr lang="en-US" sz="1200" dirty="0"/>
                    </a:p>
                  </a:txBody>
                  <a:tcPr>
                    <a:solidFill>
                      <a:schemeClr val="accent3">
                        <a:lumMod val="40000"/>
                        <a:lumOff val="60000"/>
                      </a:schemeClr>
                    </a:solidFill>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3">
                        <a:lumMod val="40000"/>
                        <a:lumOff val="60000"/>
                      </a:schemeClr>
                    </a:solidFill>
                  </a:tcPr>
                </a:tc>
                <a:tc>
                  <a:txBody>
                    <a:bodyPr/>
                    <a:lstStyle/>
                    <a:p>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4</a:t>
            </a:fld>
            <a:endParaRPr lang="en-US"/>
          </a:p>
        </p:txBody>
      </p:sp>
    </p:spTree>
    <p:extLst>
      <p:ext uri="{BB962C8B-B14F-4D97-AF65-F5344CB8AC3E}">
        <p14:creationId xmlns:p14="http://schemas.microsoft.com/office/powerpoint/2010/main" val="1351823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lstStyle/>
          <a:p>
            <a:r>
              <a:rPr lang="en-US" dirty="0" smtClean="0"/>
              <a:t>Continue to hold bi-monthly staff meetings with managers to implement cost reduction programs, efficiency improvements and allocation of resources.</a:t>
            </a:r>
          </a:p>
          <a:p>
            <a:r>
              <a:rPr lang="en-US" dirty="0" smtClean="0"/>
              <a:t>Coordination of the four support staff personnel to handle administrative support functions in a collaborated effort to meet the day-to-day administrative/clerical operations for the entire Operations Department.</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normAutofit lnSpcReduction="10000"/>
          </a:bodyPr>
          <a:lstStyle/>
          <a:p>
            <a:r>
              <a:rPr lang="en-US" dirty="0" smtClean="0"/>
              <a:t>The largest impact for this Department is all salary related items with emphasis on:</a:t>
            </a:r>
          </a:p>
          <a:p>
            <a:pPr lvl="1"/>
            <a:r>
              <a:rPr lang="en-US" dirty="0" smtClean="0"/>
              <a:t>Addition of the position of Operations Manager-Parks &amp; Facilities</a:t>
            </a:r>
          </a:p>
          <a:p>
            <a:pPr lvl="1"/>
            <a:r>
              <a:rPr lang="en-US" dirty="0" smtClean="0"/>
              <a:t>Upgrade of the position Executive Secretary to Executive </a:t>
            </a:r>
            <a:r>
              <a:rPr lang="en-US" dirty="0" smtClean="0"/>
              <a:t>Assistant-Operations</a:t>
            </a:r>
            <a:endParaRPr lang="en-US" dirty="0" smtClean="0"/>
          </a:p>
          <a:p>
            <a:pPr lvl="1"/>
            <a:r>
              <a:rPr lang="en-US" dirty="0" smtClean="0"/>
              <a:t>Filling the vacancy of Administration Bureau Chief</a:t>
            </a:r>
          </a:p>
          <a:p>
            <a:r>
              <a:rPr lang="en-US" dirty="0" smtClean="0"/>
              <a:t>Contractual Obligations (pay raises, step increases and longevity payments)</a:t>
            </a:r>
          </a:p>
          <a:p>
            <a:r>
              <a:rPr lang="en-US" dirty="0" smtClean="0"/>
              <a:t>Federal and State regulated payroll expenses.</a:t>
            </a:r>
          </a:p>
          <a:p>
            <a:r>
              <a:rPr lang="en-US" dirty="0" smtClean="0"/>
              <a:t>Overtime is for coverage for the various Board meetings and extra responsibilities required by the support staff due to the loss of four (4) positions over the last three (3) years.</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r>
              <a:rPr lang="en-US" dirty="0" smtClean="0"/>
              <a:t>Elimination of outside Management Company to streamline management of Maintenance Division of the Operations Department.</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r>
              <a:rPr lang="en-US" dirty="0" smtClean="0"/>
              <a:t>The continued funding of a Operations Manager-Parks &amp; Facilities to replace outside management company that oversaw the Maintenance Division.</a:t>
            </a:r>
          </a:p>
          <a:p>
            <a:r>
              <a:rPr lang="en-US" dirty="0" smtClean="0"/>
              <a:t>Filling the vacancy of the Administration Service Bureau Chief.</a:t>
            </a:r>
          </a:p>
          <a:p>
            <a:r>
              <a:rPr lang="en-US" dirty="0" smtClean="0"/>
              <a:t>Upgrading the position of Executive Secretary to Executive </a:t>
            </a:r>
            <a:r>
              <a:rPr lang="en-US" dirty="0" smtClean="0"/>
              <a:t>Assistant-Operations</a:t>
            </a:r>
            <a:r>
              <a:rPr lang="en-US" dirty="0" smtClean="0"/>
              <a:t>.</a:t>
            </a:r>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8</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177</TotalTime>
  <Words>500</Words>
  <Application>Microsoft Office PowerPoint</Application>
  <PresentationFormat>On-screen Show (4:3)</PresentationFormat>
  <Paragraphs>142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Executive</vt:lpstr>
      <vt:lpstr>FY 2014-2015  Budget Presentation to Board of Finance</vt:lpstr>
      <vt:lpstr>Summary of Operating Budget Request</vt:lpstr>
      <vt:lpstr>Operating Budget Request by Activity</vt:lpstr>
      <vt:lpstr>Operating Budget Request by Activity</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17</cp:revision>
  <dcterms:created xsi:type="dcterms:W3CDTF">2014-03-11T16:32:46Z</dcterms:created>
  <dcterms:modified xsi:type="dcterms:W3CDTF">2014-03-14T17:30:39Z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75753864</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-933693440</vt:i4>
  </property>
</Properties>
</file>