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sldIdLst>
    <p:sldId id="256" r:id="rId2"/>
    <p:sldId id="259" r:id="rId3"/>
    <p:sldId id="257" r:id="rId4"/>
    <p:sldId id="258" r:id="rId5"/>
    <p:sldId id="263" r:id="rId6"/>
    <p:sldId id="264" r:id="rId7"/>
    <p:sldId id="260" r:id="rId8"/>
    <p:sldId id="261" r:id="rId9"/>
    <p:sldId id="262"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23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D6B00AE-E5B2-4A97-9B07-B274A2899BBB}" type="datetimeFigureOut">
              <a:rPr lang="en-US" smtClean="0"/>
              <a:t>3/25/2014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6F17E4D-024C-479E-B399-07F3BF0D72DC}" type="slidenum">
              <a:rPr lang="en-US" smtClean="0"/>
              <a:t>‹#›</a:t>
            </a:fld>
            <a:endParaRPr lang="en-US"/>
          </a:p>
        </p:txBody>
      </p:sp>
    </p:spTree>
    <p:extLst>
      <p:ext uri="{BB962C8B-B14F-4D97-AF65-F5344CB8AC3E}">
        <p14:creationId xmlns:p14="http://schemas.microsoft.com/office/powerpoint/2010/main" val="111029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17E4D-024C-479E-B399-07F3BF0D72DC}" type="slidenum">
              <a:rPr lang="en-US" smtClean="0"/>
              <a:t>8</a:t>
            </a:fld>
            <a:endParaRPr lang="en-US"/>
          </a:p>
        </p:txBody>
      </p:sp>
    </p:spTree>
    <p:extLst>
      <p:ext uri="{BB962C8B-B14F-4D97-AF65-F5344CB8AC3E}">
        <p14:creationId xmlns:p14="http://schemas.microsoft.com/office/powerpoint/2010/main" val="603939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17E4D-024C-479E-B399-07F3BF0D72DC}" type="slidenum">
              <a:rPr lang="en-US" smtClean="0"/>
              <a:t>9</a:t>
            </a:fld>
            <a:endParaRPr lang="en-US"/>
          </a:p>
        </p:txBody>
      </p:sp>
    </p:spTree>
    <p:extLst>
      <p:ext uri="{BB962C8B-B14F-4D97-AF65-F5344CB8AC3E}">
        <p14:creationId xmlns:p14="http://schemas.microsoft.com/office/powerpoint/2010/main" val="203339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DE2BA507-096B-4393-B63B-B87B1CF38C8F}" type="datetime1">
              <a:rPr lang="en-US" smtClean="0"/>
              <a:t>3/25/2014</a:t>
            </a:fld>
            <a:endParaRPr lang="en-US"/>
          </a:p>
        </p:txBody>
      </p:sp>
      <p:sp>
        <p:nvSpPr>
          <p:cNvPr id="8" name="Slide Number Placeholder 7"/>
          <p:cNvSpPr>
            <a:spLocks noGrp="1"/>
          </p:cNvSpPr>
          <p:nvPr>
            <p:ph type="sldNum" sz="quarter" idx="11"/>
          </p:nvPr>
        </p:nvSpPr>
        <p:spPr/>
        <p:txBody>
          <a:bodyPr/>
          <a:lstStyle/>
          <a:p>
            <a:fld id="{A90A6431-347B-4ED4-BB32-4132A66AF953}"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8FEEDA-DA35-4854-93FD-9C14C41C2308}" type="datetime1">
              <a:rPr lang="en-US" smtClean="0"/>
              <a:t>3/25/2014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40C5A-A1E2-40A5-9484-2D674FC1BAE2}" type="datetime1">
              <a:rPr lang="en-US" smtClean="0"/>
              <a:t>3/25/2014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9AC37C16-1162-4C76-8DCA-11C6236C9DEE}" type="datetime1">
              <a:rPr lang="en-US" smtClean="0"/>
              <a:t>3/25/2014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524E36-9251-4A39-9CC7-8FDD65CAC274}" type="datetime1">
              <a:rPr lang="en-US" smtClean="0"/>
              <a:t>3/25/2014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978F5D71-A3D5-4195-8772-0B3C8257EA47}" type="datetime1">
              <a:rPr lang="en-US" smtClean="0"/>
              <a:t>3/25/2014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F34A9F0-2530-4041-B7B9-3F2EA7AD6C40}" type="datetime1">
              <a:rPr lang="en-US" smtClean="0"/>
              <a:t>3/25/2014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0A6431-347B-4ED4-BB32-4132A66AF953}"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648751-029F-4DF3-8B12-79D97D32AEBD}" type="datetime1">
              <a:rPr lang="en-US" smtClean="0"/>
              <a:t>3/25/2014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D40719-253B-4952-82C4-BA5CB3263DEE}" type="datetime1">
              <a:rPr lang="en-US" smtClean="0"/>
              <a:t>3/25/2014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B102BD-C24D-493A-80FD-D7BF28DAE6E3}" type="datetime1">
              <a:rPr lang="en-US" smtClean="0"/>
              <a:t>3/25/2014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822D10-5350-47C9-A4AB-50C77788348C}" type="datetime1">
              <a:rPr lang="en-US" smtClean="0"/>
              <a:t>3/25/2014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0E8460DD-205B-48F7-B1D3-A7A17A8447B5}" type="datetime1">
              <a:rPr lang="en-US" smtClean="0"/>
              <a:t>3/25/2014</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90A6431-347B-4ED4-BB32-4132A66AF953}"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50000">
              <a:schemeClr val="bg1">
                <a:tint val="80000"/>
                <a:satMod val="250000"/>
              </a:schemeClr>
            </a:gs>
            <a:gs pos="76000">
              <a:schemeClr val="bg1">
                <a:tint val="90000"/>
                <a:shade val="90000"/>
                <a:satMod val="200000"/>
              </a:schemeClr>
            </a:gs>
            <a:gs pos="92000">
              <a:schemeClr val="bg1">
                <a:tint val="90000"/>
                <a:shade val="70000"/>
                <a:satMod val="250000"/>
              </a:schemeClr>
            </a:gs>
          </a:gsLst>
          <a:path path="circle">
            <a:fillToRect l="50000" t="50000" r="50000" b="50000"/>
          </a:path>
        </a:gradFill>
        <a:effectLst/>
      </p:bgPr>
    </p:bg>
    <p:spTree>
      <p:nvGrpSpPr>
        <p:cNvPr id="1" name=""/>
        <p:cNvGrpSpPr/>
        <p:nvPr/>
      </p:nvGrpSpPr>
      <p:grpSpPr>
        <a:xfrm>
          <a:off x="0" y="0"/>
          <a:ext cx="0" cy="0"/>
          <a:chOff x="0" y="0"/>
          <a:chExt cx="0" cy="0"/>
        </a:xfrm>
      </p:grpSpPr>
      <p:pic>
        <p:nvPicPr>
          <p:cNvPr id="1026" name="Picture 2" descr="C:\Users\mhandler\Desktop\SealColor300pix.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1000"/>
                    </a14:imgEffect>
                    <a14:imgEffect>
                      <a14:brightnessContrast bright="25000" contrast="-2000"/>
                    </a14:imgEffect>
                  </a14:imgLayer>
                </a14:imgProps>
              </a:ext>
              <a:ext uri="{28A0092B-C50C-407E-A947-70E740481C1C}">
                <a14:useLocalDpi xmlns:a14="http://schemas.microsoft.com/office/drawing/2010/main" val="0"/>
              </a:ext>
            </a:extLst>
          </a:blip>
          <a:srcRect/>
          <a:stretch>
            <a:fillRect/>
          </a:stretch>
        </p:blipFill>
        <p:spPr bwMode="auto">
          <a:xfrm>
            <a:off x="3048000" y="2134360"/>
            <a:ext cx="2895600" cy="350367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838200" y="495299"/>
            <a:ext cx="7772400" cy="2209801"/>
          </a:xfrm>
        </p:spPr>
        <p:txBody>
          <a:bodyPr/>
          <a:lstStyle/>
          <a:p>
            <a:r>
              <a:rPr lang="en-US" sz="4400" b="1" dirty="0" smtClean="0">
                <a:solidFill>
                  <a:schemeClr val="tx1"/>
                </a:solidFill>
              </a:rPr>
              <a:t>FY 2014-2015 </a:t>
            </a:r>
            <a:br>
              <a:rPr lang="en-US" sz="4400" b="1" dirty="0" smtClean="0">
                <a:solidFill>
                  <a:schemeClr val="tx1"/>
                </a:solidFill>
              </a:rPr>
            </a:br>
            <a:r>
              <a:rPr lang="en-US" sz="4400" b="1" dirty="0" smtClean="0">
                <a:solidFill>
                  <a:schemeClr val="tx1"/>
                </a:solidFill>
              </a:rPr>
              <a:t>Budget Presentation to Board of Finance</a:t>
            </a:r>
            <a:endParaRPr lang="en-US" sz="4400" b="1" dirty="0">
              <a:solidFill>
                <a:schemeClr val="tx1"/>
              </a:solidFill>
            </a:endParaRPr>
          </a:p>
        </p:txBody>
      </p:sp>
      <p:sp>
        <p:nvSpPr>
          <p:cNvPr id="3" name="Subtitle 2"/>
          <p:cNvSpPr>
            <a:spLocks noGrp="1"/>
          </p:cNvSpPr>
          <p:nvPr>
            <p:ph type="subTitle" idx="1"/>
          </p:nvPr>
        </p:nvSpPr>
        <p:spPr>
          <a:xfrm>
            <a:off x="1371600" y="5749292"/>
            <a:ext cx="6400800" cy="727707"/>
          </a:xfrm>
        </p:spPr>
        <p:txBody>
          <a:bodyPr/>
          <a:lstStyle/>
          <a:p>
            <a:r>
              <a:rPr lang="en-US" b="1" dirty="0" smtClean="0"/>
              <a:t>March 26, 2014</a:t>
            </a:r>
            <a:endParaRPr lang="en-US" b="1" dirty="0"/>
          </a:p>
        </p:txBody>
      </p:sp>
      <p:sp>
        <p:nvSpPr>
          <p:cNvPr id="4" name="Subtitle 2"/>
          <p:cNvSpPr txBox="1">
            <a:spLocks/>
          </p:cNvSpPr>
          <p:nvPr/>
        </p:nvSpPr>
        <p:spPr>
          <a:xfrm>
            <a:off x="1371600" y="3886200"/>
            <a:ext cx="6400800" cy="1219200"/>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r>
              <a:rPr lang="en-US" sz="3200" b="1" i="1" dirty="0" smtClean="0">
                <a:solidFill>
                  <a:schemeClr val="tx1"/>
                </a:solidFill>
                <a:latin typeface="+mn-lt"/>
              </a:rPr>
              <a:t>Solid Waste &amp; Recycling </a:t>
            </a:r>
          </a:p>
          <a:p>
            <a:r>
              <a:rPr lang="en-US" sz="3200" b="1" i="1" dirty="0" smtClean="0">
                <a:solidFill>
                  <a:schemeClr val="tx1"/>
                </a:solidFill>
                <a:latin typeface="+mn-lt"/>
              </a:rPr>
              <a:t>Dan Colleluori, Supervisor of Solid Waste &amp; Recycling</a:t>
            </a:r>
            <a:endParaRPr lang="en-US" sz="3200" b="1" i="1" dirty="0">
              <a:solidFill>
                <a:schemeClr val="tx1"/>
              </a:solidFill>
              <a:latin typeface="+mn-lt"/>
            </a:endParaRPr>
          </a:p>
        </p:txBody>
      </p:sp>
    </p:spTree>
    <p:extLst>
      <p:ext uri="{BB962C8B-B14F-4D97-AF65-F5344CB8AC3E}">
        <p14:creationId xmlns:p14="http://schemas.microsoft.com/office/powerpoint/2010/main" val="37169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Operating Budget Request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56243352"/>
              </p:ext>
            </p:extLst>
          </p:nvPr>
        </p:nvGraphicFramePr>
        <p:xfrm>
          <a:off x="457200" y="2514600"/>
          <a:ext cx="8229600" cy="2387600"/>
        </p:xfrm>
        <a:graphic>
          <a:graphicData uri="http://schemas.openxmlformats.org/drawingml/2006/table">
            <a:tbl>
              <a:tblPr firstRow="1" bandRow="1">
                <a:tableStyleId>{5940675A-B579-460E-94D1-54222C63F5DA}</a:tableStyleId>
              </a:tblPr>
              <a:tblGrid>
                <a:gridCol w="4114800"/>
                <a:gridCol w="4114800"/>
              </a:tblGrid>
              <a:tr h="370840">
                <a:tc>
                  <a:txBody>
                    <a:bodyPr/>
                    <a:lstStyle/>
                    <a:p>
                      <a:r>
                        <a:rPr lang="en-US" dirty="0" smtClean="0"/>
                        <a:t>Total Funding Request</a:t>
                      </a:r>
                      <a:r>
                        <a:rPr lang="en-US" baseline="0" dirty="0" smtClean="0"/>
                        <a:t> FY 14-15 (All Activities)</a:t>
                      </a:r>
                    </a:p>
                  </a:txBody>
                  <a:tcPr/>
                </a:tc>
                <a:tc>
                  <a:txBody>
                    <a:bodyPr/>
                    <a:lstStyle/>
                    <a:p>
                      <a:r>
                        <a:rPr lang="en-US" dirty="0" smtClean="0"/>
                        <a:t>$12,499,533</a:t>
                      </a:r>
                      <a:endParaRPr lang="en-US" dirty="0"/>
                    </a:p>
                  </a:txBody>
                  <a:tcPr/>
                </a:tc>
              </a:tr>
              <a:tr h="370840">
                <a:tc>
                  <a:txBody>
                    <a:bodyPr/>
                    <a:lstStyle/>
                    <a:p>
                      <a:r>
                        <a:rPr lang="en-US" dirty="0" smtClean="0"/>
                        <a:t>Change</a:t>
                      </a:r>
                      <a:r>
                        <a:rPr lang="en-US" baseline="0" dirty="0" smtClean="0"/>
                        <a:t> from FY 13-14 Adopted</a:t>
                      </a:r>
                      <a:endParaRPr lang="en-US" dirty="0"/>
                    </a:p>
                  </a:txBody>
                  <a:tcPr/>
                </a:tc>
                <a:tc>
                  <a:txBody>
                    <a:bodyPr/>
                    <a:lstStyle/>
                    <a:p>
                      <a:r>
                        <a:rPr lang="en-US" dirty="0" smtClean="0"/>
                        <a:t>$1,</a:t>
                      </a:r>
                      <a:r>
                        <a:rPr lang="en-US" baseline="0" dirty="0" smtClean="0"/>
                        <a:t> 564,062</a:t>
                      </a:r>
                      <a:endParaRPr lang="en-US" dirty="0"/>
                    </a:p>
                  </a:txBody>
                  <a:tcPr/>
                </a:tc>
              </a:tr>
              <a:tr h="208280">
                <a:tc>
                  <a:txBody>
                    <a:bodyPr/>
                    <a:lstStyle/>
                    <a:p>
                      <a:endParaRPr lang="en-US" dirty="0"/>
                    </a:p>
                  </a:txBody>
                  <a:tcPr>
                    <a:solidFill>
                      <a:schemeClr val="accent3">
                        <a:lumMod val="40000"/>
                        <a:lumOff val="60000"/>
                      </a:schemeClr>
                    </a:solidFill>
                  </a:tcPr>
                </a:tc>
                <a:tc>
                  <a:txBody>
                    <a:bodyPr/>
                    <a:lstStyle/>
                    <a:p>
                      <a:endParaRPr lang="en-US" dirty="0"/>
                    </a:p>
                  </a:txBody>
                  <a:tcPr>
                    <a:solidFill>
                      <a:schemeClr val="accent3">
                        <a:lumMod val="40000"/>
                        <a:lumOff val="60000"/>
                      </a:schemeClr>
                    </a:solidFill>
                  </a:tcPr>
                </a:tc>
              </a:tr>
              <a:tr h="370840">
                <a:tc>
                  <a:txBody>
                    <a:bodyPr/>
                    <a:lstStyle/>
                    <a:p>
                      <a:r>
                        <a:rPr lang="en-US" dirty="0" smtClean="0"/>
                        <a:t>Human Capital/Personnel</a:t>
                      </a:r>
                      <a:r>
                        <a:rPr lang="en-US" baseline="0" dirty="0" smtClean="0"/>
                        <a:t> FY 14-15 (All Activities)</a:t>
                      </a:r>
                      <a:endParaRPr lang="en-US" dirty="0"/>
                    </a:p>
                  </a:txBody>
                  <a:tcPr/>
                </a:tc>
                <a:tc>
                  <a:txBody>
                    <a:bodyPr/>
                    <a:lstStyle/>
                    <a:p>
                      <a:r>
                        <a:rPr lang="en-US" dirty="0" smtClean="0"/>
                        <a:t>$3,747,849</a:t>
                      </a:r>
                      <a:endParaRPr lang="en-US" dirty="0"/>
                    </a:p>
                  </a:txBody>
                  <a:tcPr/>
                </a:tc>
              </a:tr>
              <a:tr h="370840">
                <a:tc>
                  <a:txBody>
                    <a:bodyPr/>
                    <a:lstStyle/>
                    <a:p>
                      <a:r>
                        <a:rPr lang="en-US" dirty="0" smtClean="0"/>
                        <a:t>Change from FY 13-14</a:t>
                      </a:r>
                      <a:r>
                        <a:rPr lang="en-US" baseline="0" dirty="0" smtClean="0"/>
                        <a:t> Adopted</a:t>
                      </a:r>
                      <a:endParaRPr lang="en-US" dirty="0"/>
                    </a:p>
                  </a:txBody>
                  <a:tcPr/>
                </a:tc>
                <a:tc>
                  <a:txBody>
                    <a:bodyPr/>
                    <a:lstStyle/>
                    <a:p>
                      <a:r>
                        <a:rPr lang="en-US" dirty="0" smtClean="0"/>
                        <a:t>$167,287</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A90A6431-347B-4ED4-BB32-4132A66AF953}" type="slidenum">
              <a:rPr lang="en-US" smtClean="0"/>
              <a:t>2</a:t>
            </a:fld>
            <a:endParaRPr lang="en-US"/>
          </a:p>
        </p:txBody>
      </p:sp>
    </p:spTree>
    <p:extLst>
      <p:ext uri="{BB962C8B-B14F-4D97-AF65-F5344CB8AC3E}">
        <p14:creationId xmlns:p14="http://schemas.microsoft.com/office/powerpoint/2010/main" val="83381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Budget Request by Activity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08770304"/>
              </p:ext>
            </p:extLst>
          </p:nvPr>
        </p:nvGraphicFramePr>
        <p:xfrm>
          <a:off x="152400" y="1752600"/>
          <a:ext cx="8839199" cy="4785360"/>
        </p:xfrm>
        <a:graphic>
          <a:graphicData uri="http://schemas.openxmlformats.org/drawingml/2006/table">
            <a:tbl>
              <a:tblPr firstRow="1" bandRow="1">
                <a:tableStyleId>{5940675A-B579-460E-94D1-54222C63F5DA}</a:tableStyleId>
              </a:tblPr>
              <a:tblGrid>
                <a:gridCol w="1274119"/>
                <a:gridCol w="1513016"/>
                <a:gridCol w="1784865"/>
                <a:gridCol w="1786021"/>
                <a:gridCol w="1240589"/>
                <a:gridCol w="1240589"/>
              </a:tblGrid>
              <a:tr h="868680">
                <a:tc>
                  <a:txBody>
                    <a:bodyPr/>
                    <a:lstStyle/>
                    <a:p>
                      <a:r>
                        <a:rPr lang="en-US" sz="1600" dirty="0" smtClean="0"/>
                        <a:t>Activity</a:t>
                      </a:r>
                      <a:r>
                        <a:rPr lang="en-US" sz="1600" baseline="0" dirty="0" smtClean="0"/>
                        <a:t> Name</a:t>
                      </a:r>
                      <a:endParaRPr lang="en-US" sz="1600" dirty="0"/>
                    </a:p>
                  </a:txBody>
                  <a:tcPr/>
                </a:tc>
                <a:tc>
                  <a:txBody>
                    <a:bodyPr/>
                    <a:lstStyle/>
                    <a:p>
                      <a:pPr algn="ctr"/>
                      <a:r>
                        <a:rPr lang="en-US" sz="1600" dirty="0" smtClean="0"/>
                        <a:t>Starting</a:t>
                      </a:r>
                      <a:r>
                        <a:rPr lang="en-US" sz="1600" baseline="0" dirty="0" smtClean="0"/>
                        <a:t> </a:t>
                      </a:r>
                      <a:r>
                        <a:rPr lang="en-US" sz="1600" dirty="0" smtClean="0"/>
                        <a:t>Page Number</a:t>
                      </a:r>
                      <a:endParaRPr lang="en-US" sz="1600" dirty="0"/>
                    </a:p>
                  </a:txBody>
                  <a:tcPr/>
                </a:tc>
                <a:tc>
                  <a:txBody>
                    <a:bodyPr/>
                    <a:lstStyle/>
                    <a:p>
                      <a:pPr algn="ctr"/>
                      <a:r>
                        <a:rPr lang="en-US" sz="1600" dirty="0" smtClean="0"/>
                        <a:t>FY 14-15 Mayor’s Request</a:t>
                      </a:r>
                      <a:endParaRPr lang="en-US" sz="1600" dirty="0"/>
                    </a:p>
                  </a:txBody>
                  <a:tcPr/>
                </a:tc>
                <a:tc>
                  <a:txBody>
                    <a:bodyPr/>
                    <a:lstStyle/>
                    <a:p>
                      <a:pPr algn="ctr"/>
                      <a:r>
                        <a:rPr lang="en-US" sz="1600" dirty="0" smtClean="0"/>
                        <a:t>FY 13-14 Adopted</a:t>
                      </a:r>
                    </a:p>
                    <a:p>
                      <a:pPr algn="ctr"/>
                      <a:r>
                        <a:rPr lang="en-US" sz="1600" dirty="0" smtClean="0"/>
                        <a:t>(Revised)</a:t>
                      </a:r>
                      <a:endParaRPr lang="en-US" sz="1600" dirty="0"/>
                    </a:p>
                  </a:txBody>
                  <a:tcPr/>
                </a:tc>
                <a:tc>
                  <a:txBody>
                    <a:bodyPr/>
                    <a:lstStyle/>
                    <a:p>
                      <a:pPr algn="ctr"/>
                      <a:r>
                        <a:rPr lang="en-US" sz="1600" dirty="0" smtClean="0"/>
                        <a:t>$</a:t>
                      </a:r>
                      <a:r>
                        <a:rPr lang="en-US" sz="1600" baseline="0" dirty="0" smtClean="0"/>
                        <a:t> Change</a:t>
                      </a:r>
                      <a:endParaRPr lang="en-US" sz="1600" dirty="0"/>
                    </a:p>
                  </a:txBody>
                  <a:tcPr>
                    <a:solidFill>
                      <a:schemeClr val="accent3">
                        <a:lumMod val="40000"/>
                        <a:lumOff val="60000"/>
                      </a:schemeClr>
                    </a:solidFill>
                  </a:tcPr>
                </a:tc>
                <a:tc>
                  <a:txBody>
                    <a:bodyPr/>
                    <a:lstStyle/>
                    <a:p>
                      <a:pPr algn="ctr"/>
                      <a:r>
                        <a:rPr lang="en-US" sz="1600" dirty="0" smtClean="0"/>
                        <a:t>% Change</a:t>
                      </a:r>
                      <a:endParaRPr lang="en-US" sz="1600" dirty="0"/>
                    </a:p>
                  </a:txBody>
                  <a:tcPr>
                    <a:solidFill>
                      <a:schemeClr val="accent3">
                        <a:lumMod val="40000"/>
                        <a:lumOff val="60000"/>
                      </a:schemeClr>
                    </a:solidFill>
                  </a:tcPr>
                </a:tc>
              </a:tr>
              <a:tr h="370840">
                <a:tc>
                  <a:txBody>
                    <a:bodyPr/>
                    <a:lstStyle/>
                    <a:p>
                      <a:r>
                        <a:rPr lang="en-US" sz="1600" dirty="0" smtClean="0"/>
                        <a:t>Transfer Station</a:t>
                      </a:r>
                      <a:endParaRPr lang="en-US" sz="1600" dirty="0"/>
                    </a:p>
                  </a:txBody>
                  <a:tcPr/>
                </a:tc>
                <a:tc>
                  <a:txBody>
                    <a:bodyPr/>
                    <a:lstStyle/>
                    <a:p>
                      <a:r>
                        <a:rPr lang="en-US" sz="1600" dirty="0" smtClean="0"/>
                        <a:t>110</a:t>
                      </a:r>
                      <a:endParaRPr lang="en-US" sz="1600" dirty="0"/>
                    </a:p>
                  </a:txBody>
                  <a:tcPr/>
                </a:tc>
                <a:tc>
                  <a:txBody>
                    <a:bodyPr/>
                    <a:lstStyle/>
                    <a:p>
                      <a:r>
                        <a:rPr lang="en-US" sz="1600" dirty="0" smtClean="0"/>
                        <a:t>$2,090,180</a:t>
                      </a:r>
                      <a:endParaRPr lang="en-US" sz="1600" dirty="0"/>
                    </a:p>
                  </a:txBody>
                  <a:tcPr/>
                </a:tc>
                <a:tc>
                  <a:txBody>
                    <a:bodyPr/>
                    <a:lstStyle/>
                    <a:p>
                      <a:r>
                        <a:rPr lang="en-US" sz="1600" dirty="0" smtClean="0"/>
                        <a:t>$1,901,977</a:t>
                      </a:r>
                    </a:p>
                    <a:p>
                      <a:endParaRPr lang="en-US" sz="1600" dirty="0"/>
                    </a:p>
                  </a:txBody>
                  <a:tcPr/>
                </a:tc>
                <a:tc>
                  <a:txBody>
                    <a:bodyPr/>
                    <a:lstStyle/>
                    <a:p>
                      <a:r>
                        <a:rPr lang="en-US" sz="1600" dirty="0" smtClean="0"/>
                        <a:t>$188,203</a:t>
                      </a:r>
                      <a:endParaRPr lang="en-US" sz="1600" dirty="0"/>
                    </a:p>
                  </a:txBody>
                  <a:tcPr>
                    <a:solidFill>
                      <a:schemeClr val="accent3">
                        <a:lumMod val="40000"/>
                        <a:lumOff val="60000"/>
                      </a:schemeClr>
                    </a:solidFill>
                  </a:tcPr>
                </a:tc>
                <a:tc>
                  <a:txBody>
                    <a:bodyPr/>
                    <a:lstStyle/>
                    <a:p>
                      <a:r>
                        <a:rPr lang="en-US" sz="1600" dirty="0" smtClean="0"/>
                        <a:t>9%</a:t>
                      </a:r>
                    </a:p>
                  </a:txBody>
                  <a:tcPr>
                    <a:solidFill>
                      <a:schemeClr val="accent3">
                        <a:lumMod val="40000"/>
                        <a:lumOff val="60000"/>
                      </a:schemeClr>
                    </a:solidFill>
                  </a:tcPr>
                </a:tc>
              </a:tr>
              <a:tr h="370840">
                <a:tc>
                  <a:txBody>
                    <a:bodyPr/>
                    <a:lstStyle/>
                    <a:p>
                      <a:r>
                        <a:rPr lang="en-US" sz="1600" dirty="0" smtClean="0"/>
                        <a:t>Recycling</a:t>
                      </a:r>
                      <a:endParaRPr lang="en-US" sz="1600" dirty="0"/>
                    </a:p>
                  </a:txBody>
                  <a:tcPr/>
                </a:tc>
                <a:tc>
                  <a:txBody>
                    <a:bodyPr/>
                    <a:lstStyle/>
                    <a:p>
                      <a:r>
                        <a:rPr lang="en-US" sz="1600" dirty="0" smtClean="0"/>
                        <a:t>115</a:t>
                      </a:r>
                      <a:endParaRPr lang="en-US" sz="1600" dirty="0"/>
                    </a:p>
                  </a:txBody>
                  <a:tcPr/>
                </a:tc>
                <a:tc>
                  <a:txBody>
                    <a:bodyPr/>
                    <a:lstStyle/>
                    <a:p>
                      <a:r>
                        <a:rPr lang="en-US" sz="1600" dirty="0" smtClean="0"/>
                        <a:t>$1,460,195</a:t>
                      </a:r>
                      <a:endParaRPr lang="en-US" sz="1600" dirty="0"/>
                    </a:p>
                  </a:txBody>
                  <a:tcPr/>
                </a:tc>
                <a:tc>
                  <a:txBody>
                    <a:bodyPr/>
                    <a:lstStyle/>
                    <a:p>
                      <a:r>
                        <a:rPr lang="en-US" sz="1600" dirty="0" smtClean="0"/>
                        <a:t>$1,293,181</a:t>
                      </a:r>
                      <a:endParaRPr lang="en-US" sz="1600" dirty="0"/>
                    </a:p>
                  </a:txBody>
                  <a:tcPr/>
                </a:tc>
                <a:tc>
                  <a:txBody>
                    <a:bodyPr/>
                    <a:lstStyle/>
                    <a:p>
                      <a:r>
                        <a:rPr lang="en-US" sz="1600" dirty="0" smtClean="0"/>
                        <a:t>$167,014</a:t>
                      </a:r>
                      <a:endParaRPr lang="en-US" sz="1600" dirty="0"/>
                    </a:p>
                  </a:txBody>
                  <a:tcPr>
                    <a:solidFill>
                      <a:schemeClr val="accent3">
                        <a:lumMod val="40000"/>
                        <a:lumOff val="60000"/>
                      </a:schemeClr>
                    </a:solidFill>
                  </a:tcPr>
                </a:tc>
                <a:tc>
                  <a:txBody>
                    <a:bodyPr/>
                    <a:lstStyle/>
                    <a:p>
                      <a:r>
                        <a:rPr lang="en-US" sz="1600" dirty="0" smtClean="0"/>
                        <a:t>11.5%</a:t>
                      </a:r>
                      <a:endParaRPr lang="en-US" sz="1600" dirty="0"/>
                    </a:p>
                  </a:txBody>
                  <a:tcPr>
                    <a:solidFill>
                      <a:schemeClr val="accent3">
                        <a:lumMod val="40000"/>
                        <a:lumOff val="60000"/>
                      </a:schemeClr>
                    </a:solidFill>
                  </a:tcPr>
                </a:tc>
              </a:tr>
              <a:tr h="370840">
                <a:tc>
                  <a:txBody>
                    <a:bodyPr/>
                    <a:lstStyle/>
                    <a:p>
                      <a:r>
                        <a:rPr lang="en-US" sz="1600" dirty="0" smtClean="0"/>
                        <a:t>Collections</a:t>
                      </a:r>
                      <a:endParaRPr lang="en-US" sz="1600" dirty="0"/>
                    </a:p>
                  </a:txBody>
                  <a:tcPr/>
                </a:tc>
                <a:tc>
                  <a:txBody>
                    <a:bodyPr/>
                    <a:lstStyle/>
                    <a:p>
                      <a:r>
                        <a:rPr lang="en-US" sz="1600" dirty="0" smtClean="0"/>
                        <a:t>119</a:t>
                      </a:r>
                      <a:endParaRPr lang="en-US" sz="1600" dirty="0"/>
                    </a:p>
                  </a:txBody>
                  <a:tcPr/>
                </a:tc>
                <a:tc>
                  <a:txBody>
                    <a:bodyPr/>
                    <a:lstStyle/>
                    <a:p>
                      <a:r>
                        <a:rPr lang="en-US" sz="1600" dirty="0" smtClean="0"/>
                        <a:t>$4,621,598</a:t>
                      </a:r>
                      <a:endParaRPr lang="en-US" sz="1600" dirty="0"/>
                    </a:p>
                  </a:txBody>
                  <a:tcPr/>
                </a:tc>
                <a:tc>
                  <a:txBody>
                    <a:bodyPr/>
                    <a:lstStyle/>
                    <a:p>
                      <a:r>
                        <a:rPr lang="en-US" sz="1600" dirty="0" smtClean="0"/>
                        <a:t>$3,999,603</a:t>
                      </a:r>
                      <a:endParaRPr lang="en-US" sz="1600" dirty="0"/>
                    </a:p>
                  </a:txBody>
                  <a:tcPr/>
                </a:tc>
                <a:tc>
                  <a:txBody>
                    <a:bodyPr/>
                    <a:lstStyle/>
                    <a:p>
                      <a:r>
                        <a:rPr lang="en-US" sz="1600" dirty="0" smtClean="0"/>
                        <a:t>$621,995</a:t>
                      </a:r>
                      <a:endParaRPr lang="en-US" sz="1600" dirty="0"/>
                    </a:p>
                  </a:txBody>
                  <a:tcPr>
                    <a:solidFill>
                      <a:schemeClr val="accent3">
                        <a:lumMod val="40000"/>
                        <a:lumOff val="60000"/>
                      </a:schemeClr>
                    </a:solidFill>
                  </a:tcPr>
                </a:tc>
                <a:tc>
                  <a:txBody>
                    <a:bodyPr/>
                    <a:lstStyle/>
                    <a:p>
                      <a:r>
                        <a:rPr lang="en-US" sz="1600" dirty="0" smtClean="0"/>
                        <a:t>13%</a:t>
                      </a:r>
                      <a:endParaRPr lang="en-US" sz="1600" dirty="0"/>
                    </a:p>
                  </a:txBody>
                  <a:tcPr>
                    <a:solidFill>
                      <a:schemeClr val="accent3">
                        <a:lumMod val="40000"/>
                        <a:lumOff val="60000"/>
                      </a:schemeClr>
                    </a:solidFill>
                  </a:tcPr>
                </a:tc>
              </a:tr>
              <a:tr h="370840">
                <a:tc>
                  <a:txBody>
                    <a:bodyPr/>
                    <a:lstStyle/>
                    <a:p>
                      <a:r>
                        <a:rPr lang="en-US" sz="1600" dirty="0" err="1" smtClean="0"/>
                        <a:t>Haulaway</a:t>
                      </a:r>
                      <a:endParaRPr lang="en-US" sz="1600" dirty="0"/>
                    </a:p>
                  </a:txBody>
                  <a:tcPr/>
                </a:tc>
                <a:tc>
                  <a:txBody>
                    <a:bodyPr/>
                    <a:lstStyle/>
                    <a:p>
                      <a:r>
                        <a:rPr lang="en-US" sz="1600" dirty="0" smtClean="0"/>
                        <a:t>123</a:t>
                      </a:r>
                      <a:endParaRPr lang="en-US" sz="1600" dirty="0"/>
                    </a:p>
                  </a:txBody>
                  <a:tcPr/>
                </a:tc>
                <a:tc>
                  <a:txBody>
                    <a:bodyPr/>
                    <a:lstStyle/>
                    <a:p>
                      <a:r>
                        <a:rPr lang="en-US" sz="1600" dirty="0" smtClean="0"/>
                        <a:t>$4,327,560</a:t>
                      </a:r>
                      <a:endParaRPr lang="en-US" sz="1600" dirty="0"/>
                    </a:p>
                  </a:txBody>
                  <a:tcPr/>
                </a:tc>
                <a:tc>
                  <a:txBody>
                    <a:bodyPr/>
                    <a:lstStyle/>
                    <a:p>
                      <a:r>
                        <a:rPr lang="en-US" sz="1600" dirty="0" smtClean="0"/>
                        <a:t>$3,741,000</a:t>
                      </a:r>
                      <a:endParaRPr lang="en-US" sz="1600" dirty="0"/>
                    </a:p>
                  </a:txBody>
                  <a:tcPr/>
                </a:tc>
                <a:tc>
                  <a:txBody>
                    <a:bodyPr/>
                    <a:lstStyle/>
                    <a:p>
                      <a:r>
                        <a:rPr lang="en-US" sz="1600" dirty="0" smtClean="0"/>
                        <a:t>$586,560</a:t>
                      </a:r>
                      <a:endParaRPr lang="en-US" sz="1600" dirty="0"/>
                    </a:p>
                  </a:txBody>
                  <a:tcPr>
                    <a:solidFill>
                      <a:schemeClr val="accent3">
                        <a:lumMod val="40000"/>
                        <a:lumOff val="60000"/>
                      </a:schemeClr>
                    </a:solidFill>
                  </a:tcPr>
                </a:tc>
                <a:tc>
                  <a:txBody>
                    <a:bodyPr/>
                    <a:lstStyle/>
                    <a:p>
                      <a:r>
                        <a:rPr lang="en-US" sz="1600" dirty="0" smtClean="0"/>
                        <a:t>13%</a:t>
                      </a:r>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bl>
          </a:graphicData>
        </a:graphic>
      </p:graphicFrame>
      <p:sp>
        <p:nvSpPr>
          <p:cNvPr id="3" name="Slide Number Placeholder 2"/>
          <p:cNvSpPr>
            <a:spLocks noGrp="1"/>
          </p:cNvSpPr>
          <p:nvPr>
            <p:ph type="sldNum" sz="quarter" idx="12"/>
          </p:nvPr>
        </p:nvSpPr>
        <p:spPr/>
        <p:txBody>
          <a:bodyPr/>
          <a:lstStyle/>
          <a:p>
            <a:fld id="{A90A6431-347B-4ED4-BB32-4132A66AF953}" type="slidenum">
              <a:rPr lang="en-US" smtClean="0"/>
              <a:t>3</a:t>
            </a:fld>
            <a:endParaRPr lang="en-US"/>
          </a:p>
        </p:txBody>
      </p:sp>
    </p:spTree>
    <p:extLst>
      <p:ext uri="{BB962C8B-B14F-4D97-AF65-F5344CB8AC3E}">
        <p14:creationId xmlns:p14="http://schemas.microsoft.com/office/powerpoint/2010/main" val="377693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Highlights</a:t>
            </a:r>
            <a:endParaRPr lang="en-US" dirty="0"/>
          </a:p>
        </p:txBody>
      </p:sp>
      <p:sp>
        <p:nvSpPr>
          <p:cNvPr id="3" name="Content Placeholder 2"/>
          <p:cNvSpPr>
            <a:spLocks noGrp="1"/>
          </p:cNvSpPr>
          <p:nvPr>
            <p:ph idx="1"/>
          </p:nvPr>
        </p:nvSpPr>
        <p:spPr>
          <a:xfrm>
            <a:off x="304800" y="1600200"/>
            <a:ext cx="8229600" cy="4525963"/>
          </a:xfrm>
        </p:spPr>
        <p:txBody>
          <a:bodyPr>
            <a:normAutofit fontScale="40000" lnSpcReduction="20000"/>
          </a:bodyPr>
          <a:lstStyle/>
          <a:p>
            <a:pPr marL="0" indent="0">
              <a:buNone/>
            </a:pPr>
            <a:r>
              <a:rPr lang="en-US" sz="3800" dirty="0"/>
              <a:t>Coordination of the </a:t>
            </a:r>
            <a:r>
              <a:rPr lang="en-US" sz="3800" dirty="0" smtClean="0"/>
              <a:t>administrative functions and day-to-day operations management for </a:t>
            </a:r>
            <a:r>
              <a:rPr lang="en-US" sz="3800" dirty="0"/>
              <a:t>the </a:t>
            </a:r>
            <a:r>
              <a:rPr lang="en-US" sz="3800" dirty="0" smtClean="0"/>
              <a:t>Department without any defined administrative assistance.</a:t>
            </a:r>
          </a:p>
          <a:p>
            <a:pPr marL="0" indent="0">
              <a:buNone/>
            </a:pPr>
            <a:endParaRPr lang="en-US" sz="3800" dirty="0" smtClean="0"/>
          </a:p>
          <a:p>
            <a:pPr marL="0" indent="0">
              <a:buNone/>
            </a:pPr>
            <a:r>
              <a:rPr lang="en-US" sz="3800" dirty="0"/>
              <a:t>Continue to </a:t>
            </a:r>
            <a:r>
              <a:rPr lang="en-US" sz="3800" dirty="0" smtClean="0"/>
              <a:t>implement </a:t>
            </a:r>
            <a:r>
              <a:rPr lang="en-US" sz="3800" dirty="0"/>
              <a:t>cost reduction </a:t>
            </a:r>
            <a:r>
              <a:rPr lang="en-US" sz="3800" dirty="0" smtClean="0"/>
              <a:t>programs by utilizing newest technologies (Advanced Truck Lube, Improved utilization of Uniform expenditures, </a:t>
            </a:r>
            <a:r>
              <a:rPr lang="en-US" sz="3800" dirty="0" err="1" smtClean="0"/>
              <a:t>etc</a:t>
            </a:r>
            <a:r>
              <a:rPr lang="en-US" sz="3800" dirty="0" smtClean="0"/>
              <a:t>). </a:t>
            </a:r>
          </a:p>
          <a:p>
            <a:pPr marL="0" indent="0">
              <a:buNone/>
            </a:pPr>
            <a:endParaRPr lang="en-US" sz="3800" dirty="0" smtClean="0"/>
          </a:p>
          <a:p>
            <a:pPr marL="0" indent="0">
              <a:buNone/>
            </a:pPr>
            <a:r>
              <a:rPr lang="en-US" sz="3800" dirty="0" smtClean="0"/>
              <a:t>                                     </a:t>
            </a:r>
          </a:p>
          <a:p>
            <a:pPr marL="0" indent="0">
              <a:buNone/>
            </a:pPr>
            <a:endParaRPr lang="en-US" sz="3800" dirty="0" smtClean="0"/>
          </a:p>
          <a:p>
            <a:pPr marL="0" indent="0">
              <a:buNone/>
            </a:pPr>
            <a:r>
              <a:rPr lang="en-US" sz="3800" dirty="0" smtClean="0"/>
              <a:t>Increased efficiency </a:t>
            </a:r>
            <a:r>
              <a:rPr lang="en-US" sz="3800" dirty="0"/>
              <a:t>by cross utilization of </a:t>
            </a:r>
            <a:r>
              <a:rPr lang="en-US" sz="3800" dirty="0" smtClean="0"/>
              <a:t>staff and utilizing </a:t>
            </a:r>
            <a:r>
              <a:rPr lang="en-US" sz="3800" dirty="0" err="1" smtClean="0"/>
              <a:t>Workmens</a:t>
            </a:r>
            <a:r>
              <a:rPr lang="en-US" sz="3800" dirty="0" smtClean="0"/>
              <a:t> Compensation “Light Duty “ staff to increase efficiencies and minimize overtime.</a:t>
            </a:r>
          </a:p>
          <a:p>
            <a:pPr marL="0" indent="0">
              <a:buNone/>
            </a:pPr>
            <a:endParaRPr lang="en-US" sz="3800" dirty="0"/>
          </a:p>
          <a:p>
            <a:pPr marL="0" indent="0">
              <a:buNone/>
            </a:pPr>
            <a:r>
              <a:rPr lang="en-US" sz="3800" dirty="0" smtClean="0"/>
              <a:t>Continued EXCELLENT service to Public provided by ensuring the trust in our garbage and recycling collection accomplished through the staff dedication. </a:t>
            </a:r>
          </a:p>
          <a:p>
            <a:pPr marL="0" indent="0">
              <a:buNone/>
            </a:pPr>
            <a:endParaRPr lang="en-US" sz="3800" dirty="0" smtClean="0"/>
          </a:p>
          <a:p>
            <a:pPr marL="0" indent="0">
              <a:buNone/>
            </a:pPr>
            <a:r>
              <a:rPr lang="en-US" sz="3800" dirty="0" smtClean="0"/>
              <a:t>Continual dedication to City by staff extending its work load to assist during snow storms, hurricanes, other major emergency and Special Events.</a:t>
            </a:r>
          </a:p>
          <a:p>
            <a:pPr marL="0" indent="0">
              <a:buNone/>
            </a:pPr>
            <a:r>
              <a:rPr lang="en-US" sz="3800" dirty="0" smtClean="0"/>
              <a:t> </a:t>
            </a:r>
          </a:p>
          <a:p>
            <a:pPr marL="0" indent="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A90A6431-347B-4ED4-BB32-4132A66AF953}" type="slidenum">
              <a:rPr lang="en-US" smtClean="0"/>
              <a:t>4</a:t>
            </a:fld>
            <a:endParaRPr lang="en-US"/>
          </a:p>
        </p:txBody>
      </p:sp>
    </p:spTree>
    <p:extLst>
      <p:ext uri="{BB962C8B-B14F-4D97-AF65-F5344CB8AC3E}">
        <p14:creationId xmlns:p14="http://schemas.microsoft.com/office/powerpoint/2010/main" val="25979207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Highlights </a:t>
            </a:r>
            <a:endParaRPr lang="en-US" dirty="0"/>
          </a:p>
        </p:txBody>
      </p:sp>
      <p:sp>
        <p:nvSpPr>
          <p:cNvPr id="3" name="Content Placeholder 2"/>
          <p:cNvSpPr>
            <a:spLocks noGrp="1"/>
          </p:cNvSpPr>
          <p:nvPr>
            <p:ph idx="1"/>
          </p:nvPr>
        </p:nvSpPr>
        <p:spPr/>
        <p:txBody>
          <a:bodyPr/>
          <a:lstStyle/>
          <a:p>
            <a:r>
              <a:rPr lang="en-US" sz="1800" dirty="0" smtClean="0"/>
              <a:t>Continued the Public Recycling Education outreach programs by facilitating workshops at     schools  and Neighborhood organization. As evidence by the Keep America Beautiful “</a:t>
            </a:r>
            <a:r>
              <a:rPr lang="en-US" sz="1800" dirty="0" err="1" smtClean="0"/>
              <a:t>RecycleBowl</a:t>
            </a:r>
            <a:r>
              <a:rPr lang="en-US" sz="1800" dirty="0" smtClean="0"/>
              <a:t>” State winner at </a:t>
            </a:r>
            <a:r>
              <a:rPr lang="en-US" sz="1800" dirty="0" err="1" smtClean="0"/>
              <a:t>Rippowam</a:t>
            </a:r>
            <a:r>
              <a:rPr lang="en-US" sz="1800" dirty="0" smtClean="0"/>
              <a:t> Middle School.</a:t>
            </a:r>
          </a:p>
          <a:p>
            <a:r>
              <a:rPr lang="en-US" sz="1800" dirty="0" smtClean="0"/>
              <a:t>Installed scales on trucks to track recycling and garbage weights at schools.</a:t>
            </a:r>
          </a:p>
          <a:p>
            <a:r>
              <a:rPr lang="en-US" sz="1800" dirty="0" smtClean="0"/>
              <a:t>Improve Recycling collection procedures by adjusting routes to increase recycling pickup allowing condo’s to increase recycling efforts.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A90A6431-347B-4ED4-BB32-4132A66AF953}" type="slidenum">
              <a:rPr lang="en-US" smtClean="0"/>
              <a:t>5</a:t>
            </a:fld>
            <a:endParaRPr lang="en-US"/>
          </a:p>
        </p:txBody>
      </p:sp>
    </p:spTree>
    <p:extLst>
      <p:ext uri="{BB962C8B-B14F-4D97-AF65-F5344CB8AC3E}">
        <p14:creationId xmlns:p14="http://schemas.microsoft.com/office/powerpoint/2010/main" val="1522051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Highlights</a:t>
            </a:r>
            <a:endParaRPr lang="en-US" dirty="0"/>
          </a:p>
        </p:txBody>
      </p:sp>
      <p:sp>
        <p:nvSpPr>
          <p:cNvPr id="3" name="Content Placeholder 2"/>
          <p:cNvSpPr>
            <a:spLocks noGrp="1"/>
          </p:cNvSpPr>
          <p:nvPr>
            <p:ph idx="1"/>
          </p:nvPr>
        </p:nvSpPr>
        <p:spPr/>
        <p:txBody>
          <a:bodyPr>
            <a:normAutofit/>
          </a:bodyPr>
          <a:lstStyle/>
          <a:p>
            <a:r>
              <a:rPr lang="en-US" sz="1800" dirty="0" smtClean="0"/>
              <a:t>Continued improving staff utilization by having staff regularly provide preventative maintenance to trucks and equipment thus reducing need for outside vendor contracting (welding, fire suppression, overhead door repair, scaling systems, etc.).</a:t>
            </a:r>
          </a:p>
          <a:p>
            <a:r>
              <a:rPr lang="en-US" sz="1800" dirty="0" smtClean="0"/>
              <a:t>Increased City wide recycling  effort to 28% of waste diverted out of garbage hauling , resulting in a $527k cost in the first 7 months of 13/14 fiscal year.</a:t>
            </a:r>
          </a:p>
          <a:p>
            <a:r>
              <a:rPr lang="en-US" sz="1800" dirty="0" smtClean="0"/>
              <a:t>Initiated a </a:t>
            </a:r>
            <a:r>
              <a:rPr lang="en-US" sz="1800" b="1" dirty="0" smtClean="0"/>
              <a:t>pilot program </a:t>
            </a:r>
            <a:r>
              <a:rPr lang="en-US" sz="1800" dirty="0" smtClean="0"/>
              <a:t>of eliminating food waste at the </a:t>
            </a:r>
            <a:r>
              <a:rPr lang="en-US" sz="1800" dirty="0" err="1" smtClean="0"/>
              <a:t>Alive@Five</a:t>
            </a:r>
            <a:r>
              <a:rPr lang="en-US" sz="1800" dirty="0" smtClean="0"/>
              <a:t> concert series by collecting, sorting 2 tons of waste.</a:t>
            </a:r>
          </a:p>
          <a:p>
            <a:endParaRPr lang="en-US" sz="1800" dirty="0"/>
          </a:p>
        </p:txBody>
      </p:sp>
      <p:sp>
        <p:nvSpPr>
          <p:cNvPr id="4" name="Slide Number Placeholder 3"/>
          <p:cNvSpPr>
            <a:spLocks noGrp="1"/>
          </p:cNvSpPr>
          <p:nvPr>
            <p:ph type="sldNum" sz="quarter" idx="12"/>
          </p:nvPr>
        </p:nvSpPr>
        <p:spPr/>
        <p:txBody>
          <a:bodyPr/>
          <a:lstStyle/>
          <a:p>
            <a:fld id="{A90A6431-347B-4ED4-BB32-4132A66AF953}" type="slidenum">
              <a:rPr lang="en-US" smtClean="0"/>
              <a:t>6</a:t>
            </a:fld>
            <a:endParaRPr lang="en-US"/>
          </a:p>
        </p:txBody>
      </p:sp>
    </p:spTree>
    <p:extLst>
      <p:ext uri="{BB962C8B-B14F-4D97-AF65-F5344CB8AC3E}">
        <p14:creationId xmlns:p14="http://schemas.microsoft.com/office/powerpoint/2010/main" val="4294011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Highlights</a:t>
            </a:r>
            <a:endParaRPr lang="en-US" dirty="0"/>
          </a:p>
        </p:txBody>
      </p:sp>
      <p:sp>
        <p:nvSpPr>
          <p:cNvPr id="3" name="Content Placeholder 2"/>
          <p:cNvSpPr>
            <a:spLocks noGrp="1"/>
          </p:cNvSpPr>
          <p:nvPr>
            <p:ph idx="1"/>
          </p:nvPr>
        </p:nvSpPr>
        <p:spPr/>
        <p:txBody>
          <a:bodyPr>
            <a:normAutofit/>
          </a:bodyPr>
          <a:lstStyle/>
          <a:p>
            <a:r>
              <a:rPr lang="en-US" sz="1800" dirty="0" smtClean="0"/>
              <a:t>Additional line items added to this years budget: Classified Pension fund, OPEB Contributions totals </a:t>
            </a:r>
            <a:r>
              <a:rPr lang="en-US" sz="1800" b="1" dirty="0" smtClean="0"/>
              <a:t>$708,684.</a:t>
            </a:r>
          </a:p>
          <a:p>
            <a:r>
              <a:rPr lang="en-US" sz="1800" dirty="0" smtClean="0"/>
              <a:t>Remaining overall </a:t>
            </a:r>
            <a:r>
              <a:rPr lang="en-US" sz="1800" b="1" dirty="0" smtClean="0"/>
              <a:t>budget increase </a:t>
            </a:r>
            <a:r>
              <a:rPr lang="en-US" sz="1800" dirty="0" smtClean="0"/>
              <a:t>from 13/14 of </a:t>
            </a:r>
            <a:r>
              <a:rPr lang="en-US" sz="1800" b="1" dirty="0" smtClean="0"/>
              <a:t>$855, 378 </a:t>
            </a:r>
            <a:r>
              <a:rPr lang="en-US" sz="1800" dirty="0" smtClean="0"/>
              <a:t>includes increase of </a:t>
            </a:r>
            <a:r>
              <a:rPr lang="en-US" sz="1800" dirty="0"/>
              <a:t>$</a:t>
            </a:r>
            <a:r>
              <a:rPr lang="en-US" sz="1800" dirty="0" smtClean="0"/>
              <a:t>472,000 in Garbage </a:t>
            </a:r>
            <a:r>
              <a:rPr lang="en-US" sz="1800" dirty="0" err="1" smtClean="0"/>
              <a:t>Haulaway</a:t>
            </a:r>
            <a:r>
              <a:rPr lang="en-US" sz="1800" dirty="0" smtClean="0"/>
              <a:t> as a result of projected increased revenue and increased households for garbage collection.</a:t>
            </a:r>
          </a:p>
          <a:p>
            <a:r>
              <a:rPr lang="en-US" sz="1800" dirty="0" smtClean="0"/>
              <a:t>Continued improving services and reducing overtime as a result of staggered schedules and cross utilization of staff. </a:t>
            </a:r>
          </a:p>
          <a:p>
            <a:r>
              <a:rPr lang="en-US" sz="1800" dirty="0"/>
              <a:t>Continued Cost reduction efforts by presenting the cost effectiveness and ease of </a:t>
            </a:r>
            <a:r>
              <a:rPr lang="en-US" sz="1800" dirty="0" smtClean="0"/>
              <a:t>the </a:t>
            </a:r>
            <a:r>
              <a:rPr lang="en-US" sz="1800" dirty="0"/>
              <a:t>City single stream recycling program at schools and local </a:t>
            </a:r>
            <a:r>
              <a:rPr lang="en-US" sz="1800" dirty="0" smtClean="0"/>
              <a:t>organizations.</a:t>
            </a:r>
            <a:endParaRPr lang="en-US" sz="1800" dirty="0"/>
          </a:p>
        </p:txBody>
      </p:sp>
      <p:sp>
        <p:nvSpPr>
          <p:cNvPr id="4" name="Slide Number Placeholder 3"/>
          <p:cNvSpPr>
            <a:spLocks noGrp="1"/>
          </p:cNvSpPr>
          <p:nvPr>
            <p:ph type="sldNum" sz="quarter" idx="12"/>
          </p:nvPr>
        </p:nvSpPr>
        <p:spPr/>
        <p:txBody>
          <a:bodyPr/>
          <a:lstStyle/>
          <a:p>
            <a:fld id="{A90A6431-347B-4ED4-BB32-4132A66AF953}" type="slidenum">
              <a:rPr lang="en-US" smtClean="0"/>
              <a:t>7</a:t>
            </a:fld>
            <a:endParaRPr lang="en-US"/>
          </a:p>
        </p:txBody>
      </p:sp>
    </p:spTree>
    <p:extLst>
      <p:ext uri="{BB962C8B-B14F-4D97-AF65-F5344CB8AC3E}">
        <p14:creationId xmlns:p14="http://schemas.microsoft.com/office/powerpoint/2010/main" val="18736334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Management</a:t>
            </a:r>
            <a:endParaRPr lang="en-US" dirty="0"/>
          </a:p>
        </p:txBody>
      </p:sp>
      <p:sp>
        <p:nvSpPr>
          <p:cNvPr id="3" name="Content Placeholder 2"/>
          <p:cNvSpPr>
            <a:spLocks noGrp="1"/>
          </p:cNvSpPr>
          <p:nvPr>
            <p:ph idx="1"/>
          </p:nvPr>
        </p:nvSpPr>
        <p:spPr/>
        <p:txBody>
          <a:bodyPr/>
          <a:lstStyle/>
          <a:p>
            <a:r>
              <a:rPr lang="en-US" sz="1800" dirty="0"/>
              <a:t>Reduced headcount in past 5  years by eliminating a Transfer Station Foreman </a:t>
            </a:r>
            <a:r>
              <a:rPr lang="en-US" sz="1800" dirty="0" smtClean="0"/>
              <a:t>position and lowered Salary </a:t>
            </a:r>
            <a:r>
              <a:rPr lang="en-US" sz="1800" dirty="0"/>
              <a:t>costs </a:t>
            </a:r>
            <a:r>
              <a:rPr lang="en-US" sz="1800" dirty="0" smtClean="0"/>
              <a:t>by </a:t>
            </a:r>
            <a:r>
              <a:rPr lang="en-US" sz="1800" dirty="0"/>
              <a:t>reducing 1 Field Operator Position to a </a:t>
            </a:r>
            <a:r>
              <a:rPr lang="en-US" sz="1800" dirty="0" smtClean="0"/>
              <a:t>Laborer, and 1Driver to Laborer.</a:t>
            </a:r>
          </a:p>
          <a:p>
            <a:r>
              <a:rPr lang="en-US" sz="1800" dirty="0" smtClean="0"/>
              <a:t>Continued cost saving efforts as  a result of using vendor competition on pricing for all purchases including safety equipment, truck supplies, uniforms, etc.</a:t>
            </a:r>
          </a:p>
          <a:p>
            <a:endParaRPr lang="en-US" dirty="0"/>
          </a:p>
        </p:txBody>
      </p:sp>
      <p:sp>
        <p:nvSpPr>
          <p:cNvPr id="4" name="Slide Number Placeholder 3"/>
          <p:cNvSpPr>
            <a:spLocks noGrp="1"/>
          </p:cNvSpPr>
          <p:nvPr>
            <p:ph type="sldNum" sz="quarter" idx="12"/>
          </p:nvPr>
        </p:nvSpPr>
        <p:spPr/>
        <p:txBody>
          <a:bodyPr/>
          <a:lstStyle/>
          <a:p>
            <a:fld id="{A90A6431-347B-4ED4-BB32-4132A66AF953}" type="slidenum">
              <a:rPr lang="en-US" smtClean="0"/>
              <a:t>8</a:t>
            </a:fld>
            <a:endParaRPr lang="en-US"/>
          </a:p>
        </p:txBody>
      </p:sp>
    </p:spTree>
    <p:extLst>
      <p:ext uri="{BB962C8B-B14F-4D97-AF65-F5344CB8AC3E}">
        <p14:creationId xmlns:p14="http://schemas.microsoft.com/office/powerpoint/2010/main" val="4015420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Requests for 2014-2015</a:t>
            </a:r>
            <a:endParaRPr lang="en-US" dirty="0"/>
          </a:p>
        </p:txBody>
      </p:sp>
      <p:sp>
        <p:nvSpPr>
          <p:cNvPr id="3" name="Content Placeholder 2"/>
          <p:cNvSpPr>
            <a:spLocks noGrp="1"/>
          </p:cNvSpPr>
          <p:nvPr>
            <p:ph idx="1"/>
          </p:nvPr>
        </p:nvSpPr>
        <p:spPr/>
        <p:txBody>
          <a:bodyPr/>
          <a:lstStyle/>
          <a:p>
            <a:r>
              <a:rPr lang="en-US" sz="1800" dirty="0"/>
              <a:t>Increase in </a:t>
            </a:r>
            <a:r>
              <a:rPr lang="en-US" sz="1800" dirty="0" err="1"/>
              <a:t>Haulaway</a:t>
            </a:r>
            <a:r>
              <a:rPr lang="en-US" sz="1800" dirty="0"/>
              <a:t> Garbage based on </a:t>
            </a:r>
            <a:r>
              <a:rPr lang="en-US" sz="1800" dirty="0" smtClean="0"/>
              <a:t>anticipated </a:t>
            </a:r>
            <a:r>
              <a:rPr lang="en-US" sz="1800" smtClean="0"/>
              <a:t>rise </a:t>
            </a:r>
            <a:r>
              <a:rPr lang="en-US" sz="1800" smtClean="0"/>
              <a:t>as a </a:t>
            </a:r>
            <a:r>
              <a:rPr lang="en-US" sz="1800" dirty="0" smtClean="0"/>
              <a:t>result of additional revenues.</a:t>
            </a:r>
          </a:p>
          <a:p>
            <a:r>
              <a:rPr lang="en-US" sz="1800" dirty="0" smtClean="0"/>
              <a:t>Closure of </a:t>
            </a:r>
            <a:r>
              <a:rPr lang="en-US" sz="1800" dirty="0" err="1" smtClean="0"/>
              <a:t>Scofield</a:t>
            </a:r>
            <a:r>
              <a:rPr lang="en-US" sz="1800" dirty="0" smtClean="0"/>
              <a:t> Town Rd. compost facility will result in less revenue generated by sale of compost  as well as less  service to the Public</a:t>
            </a:r>
            <a:r>
              <a:rPr lang="en-US" dirty="0" smtClean="0"/>
              <a:t>.</a:t>
            </a:r>
          </a:p>
          <a:p>
            <a:endParaRPr lang="en-US" dirty="0"/>
          </a:p>
          <a:p>
            <a:endParaRPr lang="en-US" dirty="0"/>
          </a:p>
        </p:txBody>
      </p:sp>
      <p:sp>
        <p:nvSpPr>
          <p:cNvPr id="4" name="Slide Number Placeholder 3"/>
          <p:cNvSpPr>
            <a:spLocks noGrp="1"/>
          </p:cNvSpPr>
          <p:nvPr>
            <p:ph type="sldNum" sz="quarter" idx="12"/>
          </p:nvPr>
        </p:nvSpPr>
        <p:spPr/>
        <p:txBody>
          <a:bodyPr/>
          <a:lstStyle/>
          <a:p>
            <a:fld id="{A90A6431-347B-4ED4-BB32-4132A66AF953}" type="slidenum">
              <a:rPr lang="en-US" smtClean="0"/>
              <a:t>9</a:t>
            </a:fld>
            <a:endParaRPr lang="en-US"/>
          </a:p>
        </p:txBody>
      </p:sp>
    </p:spTree>
    <p:extLst>
      <p:ext uri="{BB962C8B-B14F-4D97-AF65-F5344CB8AC3E}">
        <p14:creationId xmlns:p14="http://schemas.microsoft.com/office/powerpoint/2010/main" val="2123962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1946</TotalTime>
  <Words>614</Words>
  <Application>Microsoft Office PowerPoint</Application>
  <PresentationFormat>On-screen Show (4:3)</PresentationFormat>
  <Paragraphs>88</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Executive</vt:lpstr>
      <vt:lpstr>FY 2014-2015  Budget Presentation to Board of Finance</vt:lpstr>
      <vt:lpstr>Summary of Operating Budget Request</vt:lpstr>
      <vt:lpstr>Operating Budget Request by Activity</vt:lpstr>
      <vt:lpstr>Operational Highlights</vt:lpstr>
      <vt:lpstr>Operational Highlights </vt:lpstr>
      <vt:lpstr>Operational Highlights</vt:lpstr>
      <vt:lpstr>Financial Highlights</vt:lpstr>
      <vt:lpstr>Cost Management</vt:lpstr>
      <vt:lpstr>Significant Requests for 2014-2015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2014-2015  Budget Presentation to Board of Finance</dc:title>
  <dc:creator>Lynda</dc:creator>
  <cp:lastModifiedBy>Administrator</cp:lastModifiedBy>
  <cp:revision>35</cp:revision>
  <cp:lastPrinted>2014-03-18T11:36:30Z</cp:lastPrinted>
  <dcterms:created xsi:type="dcterms:W3CDTF">2014-03-11T16:32:46Z</dcterms:created>
  <dcterms:modified xsi:type="dcterms:W3CDTF">2014-03-25T12:12:43Z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-759823694</vt:i4>
  </property>
  <property fmtid="{D5CDD505-2E9C-101B-9397-08002B2CF9AE}" pid="3" name="_NewReviewCycle">
    <vt:lpwstr/>
  </property>
  <property fmtid="{D5CDD505-2E9C-101B-9397-08002B2CF9AE}" pid="4" name="_EmailSubject">
    <vt:lpwstr/>
  </property>
  <property fmtid="{D5CDD505-2E9C-101B-9397-08002B2CF9AE}" pid="5" name="_AuthorEmail">
    <vt:lpwstr>DColleluori@StamfordCT.gov</vt:lpwstr>
  </property>
  <property fmtid="{D5CDD505-2E9C-101B-9397-08002B2CF9AE}" pid="6" name="_AuthorEmailDisplayName">
    <vt:lpwstr>Colleluori, Dan</vt:lpwstr>
  </property>
  <property fmtid="{D5CDD505-2E9C-101B-9397-08002B2CF9AE}" pid="7" name="_PreviousAdHocReviewCycleID">
    <vt:i4>267518599</vt:i4>
  </property>
</Properties>
</file>