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8" r:id="rId2"/>
    <p:sldId id="269" r:id="rId3"/>
    <p:sldId id="272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4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Helpdesk support resolution timeline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Sheet1!$A$1:$F$1</c15:sqref>
                  </c15:fullRef>
                </c:ext>
              </c:extLst>
              <c:f>Sheet1!$B$1:$F$1</c:f>
              <c:strCache>
                <c:ptCount val="5"/>
                <c:pt idx="0">
                  <c:v>Cosed Same Day</c:v>
                </c:pt>
                <c:pt idx="1">
                  <c:v>Closed Next Day</c:v>
                </c:pt>
                <c:pt idx="2">
                  <c:v>2 Days</c:v>
                </c:pt>
                <c:pt idx="3">
                  <c:v>&gt;2 Days</c:v>
                </c:pt>
                <c:pt idx="4">
                  <c:v>Pending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Sheet1!$A$2:$F$2</c15:sqref>
                  </c15:fullRef>
                </c:ext>
              </c:extLst>
              <c:f>Sheet1!$B$2:$F$2</c:f>
              <c:numCache>
                <c:formatCode>0.0%</c:formatCode>
                <c:ptCount val="5"/>
                <c:pt idx="0">
                  <c:v>0.47299999999999998</c:v>
                </c:pt>
                <c:pt idx="1">
                  <c:v>0.34499999999999997</c:v>
                </c:pt>
                <c:pt idx="2">
                  <c:v>0.10299999999999999</c:v>
                </c:pt>
                <c:pt idx="3">
                  <c:v>3.7999999999999999E-2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6-4460-88EC-18681115F5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0175744"/>
        <c:axId val="1630179072"/>
      </c:barChart>
      <c:catAx>
        <c:axId val="163017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179072"/>
        <c:crosses val="autoZero"/>
        <c:auto val="1"/>
        <c:lblAlgn val="ctr"/>
        <c:lblOffset val="100"/>
        <c:noMultiLvlLbl val="0"/>
      </c:catAx>
      <c:valAx>
        <c:axId val="16301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17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TMS budget 2021-22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Board of representatives fiscal committee</a:t>
            </a:r>
          </a:p>
          <a:p>
            <a:r>
              <a:rPr lang="en-US" dirty="0" smtClean="0"/>
              <a:t>4/14/21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TMS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</a:t>
            </a:r>
            <a:r>
              <a:rPr lang="en-US" dirty="0" smtClean="0"/>
              <a:t>FT IT staff, 1 PPT servicing BOE and COS</a:t>
            </a:r>
          </a:p>
          <a:p>
            <a:r>
              <a:rPr lang="en-US" dirty="0" smtClean="0"/>
              <a:t>176 IT</a:t>
            </a:r>
            <a:r>
              <a:rPr lang="en-US" dirty="0" smtClean="0"/>
              <a:t> project </a:t>
            </a:r>
            <a:r>
              <a:rPr lang="en-US" dirty="0" smtClean="0"/>
              <a:t>count</a:t>
            </a:r>
          </a:p>
          <a:p>
            <a:r>
              <a:rPr lang="en-US" dirty="0" smtClean="0"/>
              <a:t>5585 </a:t>
            </a:r>
            <a:r>
              <a:rPr lang="en-US" dirty="0" smtClean="0"/>
              <a:t>helpdesk support calls</a:t>
            </a:r>
          </a:p>
          <a:p>
            <a:r>
              <a:rPr lang="en-US" dirty="0" smtClean="0"/>
              <a:t>71 network locations supported</a:t>
            </a:r>
          </a:p>
          <a:p>
            <a:r>
              <a:rPr lang="en-US" dirty="0" smtClean="0"/>
              <a:t>6200 computers supported</a:t>
            </a:r>
          </a:p>
          <a:p>
            <a:r>
              <a:rPr lang="en-US" dirty="0" smtClean="0"/>
              <a:t>5250 laptops supported</a:t>
            </a:r>
          </a:p>
          <a:p>
            <a:r>
              <a:rPr lang="en-US" dirty="0" smtClean="0"/>
              <a:t>13,000 </a:t>
            </a:r>
            <a:r>
              <a:rPr lang="en-US" dirty="0" err="1" smtClean="0"/>
              <a:t>chromebooks</a:t>
            </a:r>
            <a:r>
              <a:rPr lang="en-US" dirty="0" smtClean="0"/>
              <a:t> supported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projects completed this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108" y="2139819"/>
            <a:ext cx="4782065" cy="448310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Purchased and installed 180 cloud based storage security cameras</a:t>
            </a:r>
          </a:p>
          <a:p>
            <a:r>
              <a:rPr lang="en-US" sz="2200" dirty="0"/>
              <a:t>Online parking-beach permit system</a:t>
            </a:r>
          </a:p>
          <a:p>
            <a:r>
              <a:rPr lang="en-US" sz="2200" dirty="0"/>
              <a:t>New Building permit system</a:t>
            </a:r>
          </a:p>
          <a:p>
            <a:r>
              <a:rPr lang="en-US" sz="2200" dirty="0"/>
              <a:t>New City website</a:t>
            </a:r>
          </a:p>
          <a:p>
            <a:r>
              <a:rPr lang="en-US" sz="2200" dirty="0"/>
              <a:t>New Police Dept. website</a:t>
            </a:r>
          </a:p>
          <a:p>
            <a:r>
              <a:rPr lang="en-US" sz="2200" dirty="0"/>
              <a:t>New Citizen Services </a:t>
            </a:r>
            <a:r>
              <a:rPr lang="en-US" sz="2200" dirty="0" smtClean="0"/>
              <a:t>application</a:t>
            </a:r>
          </a:p>
          <a:p>
            <a:r>
              <a:rPr lang="en-US" sz="2200" dirty="0" smtClean="0"/>
              <a:t>Rolled out new HVAC remote access system</a:t>
            </a:r>
          </a:p>
          <a:p>
            <a:r>
              <a:rPr lang="en-US" sz="2200" dirty="0" smtClean="0"/>
              <a:t>Installed 68 new active panels in BOE classrooms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2281" y="2187227"/>
            <a:ext cx="4782065" cy="4483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Remote desktop</a:t>
            </a:r>
          </a:p>
          <a:p>
            <a:r>
              <a:rPr lang="en-US" dirty="0" smtClean="0"/>
              <a:t>ZOOM video conferencing</a:t>
            </a:r>
          </a:p>
          <a:p>
            <a:r>
              <a:rPr lang="en-US" dirty="0" smtClean="0"/>
              <a:t>Secure email and filter application</a:t>
            </a:r>
          </a:p>
          <a:p>
            <a:r>
              <a:rPr lang="en-US" dirty="0" smtClean="0"/>
              <a:t>Deployment of 16,000 student devices</a:t>
            </a:r>
          </a:p>
          <a:p>
            <a:r>
              <a:rPr lang="en-US" dirty="0" smtClean="0"/>
              <a:t>Opened new wing Strawberry Hill Elementary school</a:t>
            </a:r>
          </a:p>
          <a:p>
            <a:r>
              <a:rPr lang="en-US" dirty="0" smtClean="0"/>
              <a:t>Moved </a:t>
            </a:r>
            <a:r>
              <a:rPr lang="en-US" dirty="0"/>
              <a:t>W</a:t>
            </a:r>
            <a:r>
              <a:rPr lang="en-US" dirty="0" smtClean="0"/>
              <a:t>estover Elementary school back to </a:t>
            </a:r>
            <a:r>
              <a:rPr lang="en-US" dirty="0"/>
              <a:t>S</a:t>
            </a:r>
            <a:r>
              <a:rPr lang="en-US" dirty="0" smtClean="0"/>
              <a:t>tillwater </a:t>
            </a:r>
            <a:r>
              <a:rPr lang="en-US" dirty="0" err="1" smtClean="0"/>
              <a:t>ave.</a:t>
            </a:r>
            <a:r>
              <a:rPr lang="en-US" dirty="0" smtClean="0"/>
              <a:t> location.</a:t>
            </a:r>
          </a:p>
          <a:p>
            <a:r>
              <a:rPr lang="en-US" dirty="0" smtClean="0"/>
              <a:t>Created district wide remote classroom teaching capability</a:t>
            </a:r>
          </a:p>
          <a:p>
            <a:r>
              <a:rPr lang="en-US" dirty="0" smtClean="0"/>
              <a:t>Rolled out Adobe Enterprise cloud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3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service calls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480410"/>
              </p:ext>
            </p:extLst>
          </p:nvPr>
        </p:nvGraphicFramePr>
        <p:xfrm>
          <a:off x="1981200" y="1987550"/>
          <a:ext cx="93726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cost driving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11480" lvl="1" indent="0">
              <a:buNone/>
            </a:pPr>
            <a:r>
              <a:rPr lang="en-US" dirty="0" smtClean="0"/>
              <a:t>Staff changes +26.8%</a:t>
            </a:r>
          </a:p>
          <a:p>
            <a:pPr lvl="1"/>
            <a:r>
              <a:rPr lang="en-US" dirty="0" smtClean="0"/>
              <a:t>Hiring new Police IT supervisor(approved last year)</a:t>
            </a:r>
          </a:p>
          <a:p>
            <a:pPr lvl="1"/>
            <a:r>
              <a:rPr lang="en-US" dirty="0"/>
              <a:t>BOE reducing allocation in order to provide Technology Curriculum </a:t>
            </a:r>
            <a:r>
              <a:rPr lang="en-US" dirty="0" smtClean="0"/>
              <a:t>coordinator</a:t>
            </a:r>
          </a:p>
          <a:p>
            <a:pPr lvl="1"/>
            <a:r>
              <a:rPr lang="en-US" dirty="0" smtClean="0"/>
              <a:t>Relocating Computer tech to Fire dept.(pending this years approvals)</a:t>
            </a:r>
          </a:p>
          <a:p>
            <a:pPr lvl="1"/>
            <a:r>
              <a:rPr lang="en-US" dirty="0"/>
              <a:t>Contract increases(UAW &amp; MAA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r>
              <a:rPr lang="en-US" dirty="0" smtClean="0"/>
              <a:t>Software Maintenance +16.1%</a:t>
            </a:r>
          </a:p>
          <a:p>
            <a:pPr lvl="1"/>
            <a:r>
              <a:rPr lang="en-US" dirty="0" smtClean="0"/>
              <a:t>Parallels remote desktop</a:t>
            </a:r>
          </a:p>
          <a:p>
            <a:pPr lvl="1"/>
            <a:r>
              <a:rPr lang="en-US" dirty="0" smtClean="0"/>
              <a:t>Zoom conferencing</a:t>
            </a:r>
          </a:p>
          <a:p>
            <a:pPr lvl="1"/>
            <a:r>
              <a:rPr lang="en-US" dirty="0" smtClean="0"/>
              <a:t>Adobe enterprise </a:t>
            </a:r>
          </a:p>
          <a:p>
            <a:pPr lvl="1"/>
            <a:r>
              <a:rPr lang="en-US" dirty="0" smtClean="0"/>
              <a:t>Viewpermit cloud</a:t>
            </a:r>
          </a:p>
          <a:p>
            <a:pPr lvl="1"/>
            <a:r>
              <a:rPr lang="en-US" dirty="0" smtClean="0"/>
              <a:t>Mimecast </a:t>
            </a:r>
            <a:r>
              <a:rPr lang="en-US" dirty="0"/>
              <a:t>secure </a:t>
            </a:r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KnowBe4 employee cyber security training program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308</TotalTime>
  <Words>212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Wireframe Building 16x9</vt:lpstr>
      <vt:lpstr>TMS budget 2021-22</vt:lpstr>
      <vt:lpstr>TMS Stats</vt:lpstr>
      <vt:lpstr>IT projects completed this year</vt:lpstr>
      <vt:lpstr>Support service calls</vt:lpstr>
      <vt:lpstr>Budget cost driving changes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TMS budget 2021-22</dc:title>
  <dc:creator>Pensiero, Mike</dc:creator>
  <cp:lastModifiedBy>Pensiero, Mike</cp:lastModifiedBy>
  <cp:revision>18</cp:revision>
  <dcterms:created xsi:type="dcterms:W3CDTF">2021-04-14T13:41:29Z</dcterms:created>
  <dcterms:modified xsi:type="dcterms:W3CDTF">2021-04-14T18:56:31Z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